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950415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media.hhmi.org/biointeractive/vlabs/immunology/index.html" TargetMode="External"/><Relationship Id="rId3" Type="http://schemas.openxmlformats.org/officeDocument/2006/relationships/hyperlink" Target="http://lymediseaseguide.org/lyme-disease-test-cost" TargetMode="External"/><Relationship Id="rId7" Type="http://schemas.openxmlformats.org/officeDocument/2006/relationships/hyperlink" Target="http://www.piercenet.com/method/overview-western-blottin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dnatube.com/video/1511/Western-blot" TargetMode="External"/><Relationship Id="rId5" Type="http://schemas.openxmlformats.org/officeDocument/2006/relationships/hyperlink" Target="http://www.plosone.org/article/info:doi/10.1371/journal.pone.0029914" TargetMode="External"/><Relationship Id="rId4" Type="http://schemas.openxmlformats.org/officeDocument/2006/relationships/hyperlink" Target="http://www.biology.arizona.edu/immunology/activities/elisa/elisa1.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losone.org/article/info:doi/10.1371/journal.pone.002991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dnai.org/b/index.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0019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the least common tick in Kansas.  Usually only causes disease in dogs.  However, a few cases of Rocky Mountain Spotted Fever have been linked to the Brown Dog Tick along the US-Mexico border.  </a:t>
            </a:r>
          </a:p>
        </p:txBody>
      </p:sp>
    </p:spTree>
    <p:extLst>
      <p:ext uri="{BB962C8B-B14F-4D97-AF65-F5344CB8AC3E}">
        <p14:creationId xmlns:p14="http://schemas.microsoft.com/office/powerpoint/2010/main" val="73863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Slides 10-16</a:t>
            </a:r>
          </a:p>
          <a:p>
            <a:pPr lvl="0" rtl="0">
              <a:spcBef>
                <a:spcPts val="0"/>
              </a:spcBef>
              <a:buClr>
                <a:schemeClr val="dk1"/>
              </a:buClr>
              <a:buSzPct val="100000"/>
              <a:buFont typeface="Arial"/>
              <a:buNone/>
            </a:pPr>
            <a:r>
              <a:rPr lang="en">
                <a:solidFill>
                  <a:schemeClr val="dk1"/>
                </a:solidFill>
              </a:rPr>
              <a:t>Each slide covers a separate tick borne disease.  Each slide contains the name, symptoms, spatial epidemiology (maps) and microbes related to the disease.</a:t>
            </a:r>
          </a:p>
          <a:p>
            <a:pPr lvl="0" rtl="0">
              <a:spcBef>
                <a:spcPts val="0"/>
              </a:spcBef>
              <a:buClr>
                <a:schemeClr val="dk1"/>
              </a:buClr>
              <a:buSzPct val="100000"/>
              <a:buFont typeface="Arial"/>
              <a:buNone/>
            </a:pPr>
            <a:r>
              <a:rPr lang="en">
                <a:solidFill>
                  <a:schemeClr val="dk1"/>
                </a:solidFill>
              </a:rPr>
              <a:t>as you progress through each slide a larger map of disease distribution will popup, followed by a map showing the distribution of the type of tick that transmits the disease. (note: in the case of Tularemia there are 2 ticks that transmit that disease.)</a:t>
            </a:r>
          </a:p>
          <a:p>
            <a:pPr lvl="0" rtl="0">
              <a:spcBef>
                <a:spcPts val="0"/>
              </a:spcBef>
              <a:buClr>
                <a:schemeClr val="dk1"/>
              </a:buClr>
              <a:buSzPct val="100000"/>
              <a:buFont typeface="Arial"/>
              <a:buNone/>
            </a:pPr>
            <a:r>
              <a:rPr lang="en">
                <a:solidFill>
                  <a:schemeClr val="dk1"/>
                </a:solidFill>
              </a:rPr>
              <a:t>Teaching suggestion: </a:t>
            </a:r>
          </a:p>
          <a:p>
            <a:pPr lvl="0" indent="457200" rtl="0">
              <a:spcBef>
                <a:spcPts val="0"/>
              </a:spcBef>
              <a:buClr>
                <a:schemeClr val="dk1"/>
              </a:buClr>
              <a:buSzPct val="100000"/>
              <a:buFont typeface="Arial"/>
              <a:buNone/>
            </a:pPr>
            <a:r>
              <a:rPr lang="en">
                <a:solidFill>
                  <a:schemeClr val="dk1"/>
                </a:solidFill>
              </a:rPr>
              <a:t>Epidemiology maps (disease distribution): </a:t>
            </a:r>
          </a:p>
          <a:p>
            <a:pPr marL="914400" lvl="0" indent="457200" rtl="0">
              <a:spcBef>
                <a:spcPts val="0"/>
              </a:spcBef>
              <a:buClr>
                <a:schemeClr val="dk1"/>
              </a:buClr>
              <a:buSzPct val="100000"/>
              <a:buFont typeface="Arial"/>
              <a:buNone/>
            </a:pPr>
            <a:r>
              <a:rPr lang="en">
                <a:solidFill>
                  <a:schemeClr val="dk1"/>
                </a:solidFill>
              </a:rPr>
              <a:t>Ask students think about patterns of disease distribution comparing eastern KS to western KS as well as County to County. Sometimes there are counties with no cases of the disease surrounded by counties with high numbers of cases.  As the instructor, you could remind students that the map shows the cases that are REPORTED to the Kansas Dept of Health and Environment.  Also, remember that the symptoms of many of these diseases are “flu-like” and may go unreported, especially if the human is unaware of a tick bite.</a:t>
            </a:r>
          </a:p>
          <a:p>
            <a:pPr marL="914400" lvl="0" indent="45720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	Micrographs of pathogen (disease causing agent)</a:t>
            </a:r>
          </a:p>
          <a:p>
            <a:pPr lvl="0" rtl="0">
              <a:spcBef>
                <a:spcPts val="0"/>
              </a:spcBef>
              <a:buClr>
                <a:schemeClr val="dk1"/>
              </a:buClr>
              <a:buSzPct val="100000"/>
              <a:buFont typeface="Arial"/>
              <a:buNone/>
            </a:pPr>
            <a:r>
              <a:rPr lang="en">
                <a:solidFill>
                  <a:schemeClr val="dk1"/>
                </a:solidFill>
              </a:rPr>
              <a:t>			Most of these micrographs are self explanatory. Point out bacteria vs virus virus parasitic protozoan.  Students may be able to prescribe a treatment for those caused by bacteria (antibiotics are used to inhibit bacteria. Antibiotics do not kill viruses.)</a:t>
            </a:r>
          </a:p>
          <a:p>
            <a:pPr lvl="0" rtl="0">
              <a:spcBef>
                <a:spcPts val="0"/>
              </a:spcBef>
              <a:buClr>
                <a:schemeClr val="dk1"/>
              </a:buClr>
              <a:buSzPct val="100000"/>
              <a:buFont typeface="Arial"/>
              <a:buNone/>
            </a:pPr>
            <a:r>
              <a:rPr lang="en">
                <a:solidFill>
                  <a:schemeClr val="dk1"/>
                </a:solidFill>
              </a:rPr>
              <a:t>	Symptoms</a:t>
            </a:r>
          </a:p>
          <a:p>
            <a:pPr marL="457200" lvl="0" indent="457200" rtl="0">
              <a:spcBef>
                <a:spcPts val="0"/>
              </a:spcBef>
              <a:buClr>
                <a:schemeClr val="dk1"/>
              </a:buClr>
              <a:buSzPct val="100000"/>
              <a:buFont typeface="Arial"/>
              <a:buNone/>
            </a:pPr>
            <a:r>
              <a:rPr lang="en">
                <a:solidFill>
                  <a:schemeClr val="dk1"/>
                </a:solidFill>
              </a:rPr>
              <a:t>These photos are self explanatory. If students are interested in more photos, encourage them to conduct an internet search for more images.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spTree>
    <p:extLst>
      <p:ext uri="{BB962C8B-B14F-4D97-AF65-F5344CB8AC3E}">
        <p14:creationId xmlns:p14="http://schemas.microsoft.com/office/powerpoint/2010/main" val="280314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8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7463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691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016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1146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541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This slide gives examples of common tick diseases in dogs.  There are some species that different than those found in humans. </a:t>
            </a:r>
          </a:p>
        </p:txBody>
      </p:sp>
    </p:spTree>
    <p:extLst>
      <p:ext uri="{BB962C8B-B14F-4D97-AF65-F5344CB8AC3E}">
        <p14:creationId xmlns:p14="http://schemas.microsoft.com/office/powerpoint/2010/main" val="173390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Definitions: 	lethargy = lack of energy </a:t>
            </a:r>
          </a:p>
          <a:p>
            <a:pPr marL="457200" lvl="0" indent="457200" rtl="0">
              <a:spcBef>
                <a:spcPts val="0"/>
              </a:spcBef>
              <a:buNone/>
            </a:pPr>
            <a:r>
              <a:rPr lang="en"/>
              <a:t>sentinel= guard for something or for a group of people.</a:t>
            </a:r>
          </a:p>
          <a:p>
            <a:pPr marL="457200" lvl="0" indent="457200" rtl="0">
              <a:spcBef>
                <a:spcPts val="0"/>
              </a:spcBef>
              <a:buNone/>
            </a:pPr>
            <a:endParaRPr/>
          </a:p>
          <a:p>
            <a:pPr lvl="0" rtl="0">
              <a:spcBef>
                <a:spcPts val="0"/>
              </a:spcBef>
              <a:buNone/>
            </a:pPr>
            <a:r>
              <a:rPr lang="en"/>
              <a:t>There have been cases where a pet with a tick borne disease has been a warning sign to check for disease in owners who have exhibited symptoms. This can trigger faster diagnosis and treatment for humans.</a:t>
            </a:r>
          </a:p>
          <a:p>
            <a:pPr>
              <a:spcBef>
                <a:spcPts val="0"/>
              </a:spcBef>
              <a:buNone/>
            </a:pPr>
            <a:endParaRPr/>
          </a:p>
        </p:txBody>
      </p:sp>
    </p:spTree>
    <p:extLst>
      <p:ext uri="{BB962C8B-B14F-4D97-AF65-F5344CB8AC3E}">
        <p14:creationId xmlns:p14="http://schemas.microsoft.com/office/powerpoint/2010/main" val="7398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872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term </a:t>
            </a:r>
            <a:r>
              <a:rPr lang="en" u="sng"/>
              <a:t>endemic</a:t>
            </a:r>
            <a:r>
              <a:rPr lang="en"/>
              <a:t> will be defined in a text box upon a click.  The next click will return to this slide before moving to the next.</a:t>
            </a:r>
          </a:p>
          <a:p>
            <a:pPr lvl="0" rtl="0">
              <a:spcBef>
                <a:spcPts val="0"/>
              </a:spcBef>
              <a:buNone/>
            </a:pPr>
            <a:endParaRPr/>
          </a:p>
          <a:p>
            <a:pPr lvl="0" rtl="0">
              <a:spcBef>
                <a:spcPts val="0"/>
              </a:spcBef>
              <a:buNone/>
            </a:pPr>
            <a:r>
              <a:rPr lang="en"/>
              <a:t>Teacher notes:</a:t>
            </a:r>
          </a:p>
          <a:p>
            <a:pPr lvl="0" rtl="0">
              <a:spcBef>
                <a:spcPts val="0"/>
              </a:spcBef>
              <a:buNone/>
            </a:pPr>
            <a:r>
              <a:rPr lang="en"/>
              <a:t>Tick Borne Diseases can be difficult to diagnose.  Many patients may be unaware they were bitten by a tick (especially unaware of the species of tick in their area or the regions they travel to).  Though there are specific symptoms associated with tick borne diseases, the range of symptoms can be broad and they don’t always present the same way in patients. </a:t>
            </a:r>
          </a:p>
          <a:p>
            <a:pPr lvl="0" rtl="0">
              <a:spcBef>
                <a:spcPts val="0"/>
              </a:spcBef>
              <a:buNone/>
            </a:pPr>
            <a:endParaRPr/>
          </a:p>
          <a:p>
            <a:pPr>
              <a:spcBef>
                <a:spcPts val="0"/>
              </a:spcBef>
              <a:buNone/>
            </a:pPr>
            <a:r>
              <a:rPr lang="en"/>
              <a:t>Additionally, co-infection with several pathogens may occur from one tick bite, complicating diagnosis. </a:t>
            </a:r>
          </a:p>
        </p:txBody>
      </p:sp>
    </p:spTree>
    <p:extLst>
      <p:ext uri="{BB962C8B-B14F-4D97-AF65-F5344CB8AC3E}">
        <p14:creationId xmlns:p14="http://schemas.microsoft.com/office/powerpoint/2010/main" val="1619006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 notes:</a:t>
            </a:r>
          </a:p>
          <a:p>
            <a:pPr lvl="0" rtl="0">
              <a:spcBef>
                <a:spcPts val="0"/>
              </a:spcBef>
              <a:buNone/>
            </a:pPr>
            <a:r>
              <a:rPr lang="en"/>
              <a:t>Flu-like symptoms commonly present with tick borne diseases.  The type of rash that presents can be a helpful diagnostic tool (though in some cases the rashes never present or are not noticed).  Some diseases (e.g. Lyme, babesiosis) can cause neurological symptoms such as cognitive decline and depression if left untreated.</a:t>
            </a:r>
          </a:p>
          <a:p>
            <a:pPr lvl="0" rtl="0">
              <a:spcBef>
                <a:spcPts val="0"/>
              </a:spcBef>
              <a:buNone/>
            </a:pPr>
            <a:endParaRPr/>
          </a:p>
          <a:p>
            <a:pPr lvl="0" rtl="0">
              <a:spcBef>
                <a:spcPts val="0"/>
              </a:spcBef>
              <a:buNone/>
            </a:pPr>
            <a:r>
              <a:rPr lang="en"/>
              <a:t>For tularemia, ulcers often form at the pathogen point-of-entry.  </a:t>
            </a:r>
          </a:p>
          <a:p>
            <a:pPr lvl="0" rtl="0">
              <a:spcBef>
                <a:spcPts val="0"/>
              </a:spcBef>
              <a:buNone/>
            </a:pPr>
            <a:endParaRPr/>
          </a:p>
          <a:p>
            <a:pPr lvl="0" rtl="0">
              <a:spcBef>
                <a:spcPts val="0"/>
              </a:spcBef>
              <a:buNone/>
            </a:pPr>
            <a:r>
              <a:rPr lang="en"/>
              <a:t>Tick paralysis is the only tick-borne disease not caused by a pathogen--it’s caused by a neurotoxin found in tick saliva.  As long as the tick remains attached, the neurotoxin can cause paralysis.  It typically presents first in the legs, then ascends the body as long as the toxin is produced by the tick.  If the paralysis is allowed to progress, the respiratory muscles can be affected.  Removal of the tick is sufficient treatment.</a:t>
            </a:r>
          </a:p>
        </p:txBody>
      </p:sp>
    </p:spTree>
    <p:extLst>
      <p:ext uri="{BB962C8B-B14F-4D97-AF65-F5344CB8AC3E}">
        <p14:creationId xmlns:p14="http://schemas.microsoft.com/office/powerpoint/2010/main" val="152545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*Titer</a:t>
            </a:r>
            <a:r>
              <a:rPr lang="en"/>
              <a:t>--a measure of the concentration of a substance in fluid.  In this case, the concentration of antibody in patient blood serum.</a:t>
            </a:r>
          </a:p>
          <a:p>
            <a:pPr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Image credits:</a:t>
            </a:r>
          </a:p>
          <a:p>
            <a:pPr lvl="0" rtl="0">
              <a:spcBef>
                <a:spcPts val="0"/>
              </a:spcBef>
              <a:buNone/>
            </a:pPr>
            <a:r>
              <a:rPr lang="en"/>
              <a:t>Western blot:</a:t>
            </a:r>
            <a:r>
              <a:rPr lang="en" b="1"/>
              <a:t> </a:t>
            </a:r>
            <a:r>
              <a:rPr lang="en"/>
              <a:t>Image from </a:t>
            </a:r>
            <a:r>
              <a:rPr lang="en" u="sng">
                <a:solidFill>
                  <a:schemeClr val="hlink"/>
                </a:solidFill>
                <a:hlinkClick r:id="rId3"/>
              </a:rPr>
              <a:t>http://lymediseaseguide.org/lyme-disease-test-cost</a:t>
            </a:r>
          </a:p>
          <a:p>
            <a:pPr lvl="0" rtl="0">
              <a:spcBef>
                <a:spcPts val="0"/>
              </a:spcBef>
              <a:buNone/>
            </a:pPr>
            <a:r>
              <a:rPr lang="en"/>
              <a:t>ELISA: Image from </a:t>
            </a:r>
            <a:r>
              <a:rPr lang="en" sz="1200" u="sng">
                <a:solidFill>
                  <a:schemeClr val="hlink"/>
                </a:solidFill>
                <a:hlinkClick r:id="rId4"/>
              </a:rPr>
              <a:t>http://www.biology.arizona.edu/immunology/activities/elisa/elisa1.html</a:t>
            </a:r>
          </a:p>
          <a:p>
            <a:pPr lvl="0" rtl="0">
              <a:lnSpc>
                <a:spcPct val="115000"/>
              </a:lnSpc>
              <a:spcBef>
                <a:spcPts val="1000"/>
              </a:spcBef>
              <a:buClr>
                <a:schemeClr val="dk1"/>
              </a:buClr>
              <a:buSzPct val="100000"/>
              <a:buFont typeface="Arial"/>
              <a:buNone/>
            </a:pPr>
            <a:r>
              <a:rPr lang="en">
                <a:hlinkClick r:id="rId5"/>
              </a:rPr>
              <a:t>Teacher notes:</a:t>
            </a:r>
          </a:p>
          <a:p>
            <a:pPr lvl="0" rtl="0">
              <a:lnSpc>
                <a:spcPct val="115000"/>
              </a:lnSpc>
              <a:spcBef>
                <a:spcPts val="1000"/>
              </a:spcBef>
              <a:buClr>
                <a:schemeClr val="dk1"/>
              </a:buClr>
              <a:buSzPct val="91666"/>
              <a:buFont typeface="Arial"/>
              <a:buNone/>
            </a:pPr>
            <a:r>
              <a:rPr lang="en" sz="1200"/>
              <a:t>Antibody tests are used most frequently  to confirm diagnosis.  Western blots measure the presence of patient antibodies </a:t>
            </a:r>
            <a:r>
              <a:rPr lang="en" sz="1200" i="1"/>
              <a:t>qualitatively</a:t>
            </a:r>
            <a:r>
              <a:rPr lang="en" sz="1200"/>
              <a:t> whereas ELISA measures patient antibodies </a:t>
            </a:r>
            <a:r>
              <a:rPr lang="en" sz="1200" i="1"/>
              <a:t>quantitatively</a:t>
            </a:r>
            <a:r>
              <a:rPr lang="en" sz="1200"/>
              <a:t>. </a:t>
            </a:r>
          </a:p>
          <a:p>
            <a:pPr lvl="0" rtl="0">
              <a:spcBef>
                <a:spcPts val="0"/>
              </a:spcBef>
              <a:buNone/>
            </a:pPr>
            <a:r>
              <a:rPr lang="en" sz="1200">
                <a:solidFill>
                  <a:schemeClr val="dk1"/>
                </a:solidFill>
              </a:rPr>
              <a:t>For more information on Western blotting, see </a:t>
            </a:r>
            <a:r>
              <a:rPr lang="en" sz="1200" u="sng">
                <a:solidFill>
                  <a:schemeClr val="hlink"/>
                </a:solidFill>
                <a:hlinkClick r:id="rId6"/>
              </a:rPr>
              <a:t>http://www.dnatube.com/video/1511/Western-blot</a:t>
            </a:r>
            <a:r>
              <a:rPr lang="en" sz="1200">
                <a:solidFill>
                  <a:schemeClr val="dk1"/>
                </a:solidFill>
              </a:rPr>
              <a:t> and </a:t>
            </a:r>
            <a:r>
              <a:rPr lang="en" sz="1200" u="sng">
                <a:solidFill>
                  <a:schemeClr val="hlink"/>
                </a:solidFill>
                <a:hlinkClick r:id="rId7"/>
              </a:rPr>
              <a:t>http://www.piercenet.com/method/overview-western-blotting</a:t>
            </a:r>
          </a:p>
          <a:p>
            <a:pPr lvl="0" rtl="0">
              <a:spcBef>
                <a:spcPts val="0"/>
              </a:spcBef>
              <a:buNone/>
            </a:pPr>
            <a:r>
              <a:rPr lang="en" sz="1200">
                <a:solidFill>
                  <a:schemeClr val="dk1"/>
                </a:solidFill>
              </a:rPr>
              <a:t>For more information on ELISA,  see </a:t>
            </a:r>
            <a:r>
              <a:rPr lang="en" sz="1200" u="sng">
                <a:solidFill>
                  <a:schemeClr val="hlink"/>
                </a:solidFill>
                <a:hlinkClick r:id="rId4"/>
              </a:rPr>
              <a:t>http://www.biology.arizona.edu/immunology/activities/elisa/elisa1.html</a:t>
            </a:r>
            <a:r>
              <a:rPr lang="en" sz="1200">
                <a:solidFill>
                  <a:schemeClr val="dk1"/>
                </a:solidFill>
              </a:rPr>
              <a:t> and </a:t>
            </a:r>
            <a:r>
              <a:rPr lang="en" sz="1200" u="sng">
                <a:solidFill>
                  <a:schemeClr val="hlink"/>
                </a:solidFill>
                <a:hlinkClick r:id="rId8"/>
              </a:rPr>
              <a:t>http://media.hhmi.org/biointeractive/vlabs/immunology/index.html</a:t>
            </a:r>
          </a:p>
          <a:p>
            <a:pPr lvl="0" rtl="0">
              <a:spcBef>
                <a:spcPts val="0"/>
              </a:spcBef>
              <a:buNone/>
            </a:pPr>
            <a:endParaRPr sz="1200">
              <a:solidFill>
                <a:schemeClr val="dk1"/>
              </a:solidFill>
            </a:endParaRPr>
          </a:p>
          <a:p>
            <a:pPr>
              <a:spcBef>
                <a:spcPts val="0"/>
              </a:spcBef>
              <a:buNone/>
            </a:pPr>
            <a:endParaRPr sz="1200">
              <a:solidFill>
                <a:schemeClr val="dk1"/>
              </a:solidFill>
            </a:endParaRPr>
          </a:p>
        </p:txBody>
      </p:sp>
    </p:spTree>
    <p:extLst>
      <p:ext uri="{BB962C8B-B14F-4D97-AF65-F5344CB8AC3E}">
        <p14:creationId xmlns:p14="http://schemas.microsoft.com/office/powerpoint/2010/main" val="330145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1000"/>
              </a:spcBef>
              <a:buClr>
                <a:schemeClr val="dk1"/>
              </a:buClr>
              <a:buSzPct val="91666"/>
              <a:buFont typeface="Arial"/>
              <a:buNone/>
            </a:pPr>
            <a:r>
              <a:rPr lang="en" sz="1200">
                <a:solidFill>
                  <a:schemeClr val="dk1"/>
                </a:solidFill>
              </a:rPr>
              <a:t>PCR: Image from </a:t>
            </a:r>
            <a:r>
              <a:rPr lang="en">
                <a:solidFill>
                  <a:schemeClr val="dk1"/>
                </a:solidFill>
              </a:rPr>
              <a:t>Embers, M.E., Barthold S. W., </a:t>
            </a:r>
            <a:r>
              <a:rPr lang="en" i="1">
                <a:solidFill>
                  <a:schemeClr val="dk1"/>
                </a:solidFill>
              </a:rPr>
              <a:t>et. al. </a:t>
            </a:r>
            <a:r>
              <a:rPr lang="en">
                <a:solidFill>
                  <a:schemeClr val="dk1"/>
                </a:solidFill>
              </a:rPr>
              <a:t>(2012) Persistence of </a:t>
            </a:r>
            <a:r>
              <a:rPr lang="en" i="1">
                <a:solidFill>
                  <a:schemeClr val="dk1"/>
                </a:solidFill>
              </a:rPr>
              <a:t>Borrelia burgdorferi</a:t>
            </a:r>
            <a:r>
              <a:rPr lang="en">
                <a:solidFill>
                  <a:schemeClr val="dk1"/>
                </a:solidFill>
              </a:rPr>
              <a:t> in Rhesus Macaques following Antibiotic Treatment of Disseminated Infection. </a:t>
            </a:r>
            <a:r>
              <a:rPr lang="en" i="1">
                <a:solidFill>
                  <a:schemeClr val="dk1"/>
                </a:solidFill>
              </a:rPr>
              <a:t>PlosOne. (7) 1. </a:t>
            </a:r>
            <a:r>
              <a:rPr lang="en">
                <a:solidFill>
                  <a:schemeClr val="dk1"/>
                </a:solidFill>
              </a:rPr>
              <a:t>Retrieved from</a:t>
            </a:r>
            <a:r>
              <a:rPr lang="en">
                <a:solidFill>
                  <a:schemeClr val="dk1"/>
                </a:solidFill>
                <a:hlinkClick r:id="rId3"/>
              </a:rPr>
              <a:t> </a:t>
            </a:r>
            <a:r>
              <a:rPr lang="en" u="sng">
                <a:solidFill>
                  <a:srgbClr val="0563C1"/>
                </a:solidFill>
                <a:hlinkClick r:id="rId3"/>
              </a:rPr>
              <a:t>http://www.plosone.org/article/info%3Adoi%2F10.1371%2Fjournal.pone.0029914</a:t>
            </a:r>
          </a:p>
          <a:p>
            <a:pPr lvl="0" rtl="0">
              <a:spcBef>
                <a:spcPts val="0"/>
              </a:spcBef>
              <a:buNone/>
            </a:pPr>
            <a:endParaRPr/>
          </a:p>
          <a:p>
            <a:pPr lvl="0" rtl="0">
              <a:spcBef>
                <a:spcPts val="0"/>
              </a:spcBef>
              <a:buNone/>
            </a:pPr>
            <a:r>
              <a:rPr lang="en"/>
              <a:t>Teacher notes:</a:t>
            </a:r>
          </a:p>
          <a:p>
            <a:pPr>
              <a:spcBef>
                <a:spcPts val="0"/>
              </a:spcBef>
              <a:buNone/>
            </a:pPr>
            <a:r>
              <a:rPr lang="en" sz="1200">
                <a:solidFill>
                  <a:schemeClr val="dk1"/>
                </a:solidFill>
              </a:rPr>
              <a:t>PCR tests detect and amplify specific regions of pathogen DNA (or RNA) found in patient samples.  For nice tutorials on this and other techniques see  the “Manipulation” tab at </a:t>
            </a:r>
            <a:r>
              <a:rPr lang="en" sz="1200" u="sng">
                <a:solidFill>
                  <a:schemeClr val="dk2"/>
                </a:solidFill>
                <a:hlinkClick r:id="rId4"/>
              </a:rPr>
              <a:t>http://www.dnai.org/b/index.html</a:t>
            </a:r>
            <a:r>
              <a:rPr lang="en" sz="1200">
                <a:solidFill>
                  <a:schemeClr val="dk1"/>
                </a:solidFill>
              </a:rPr>
              <a:t> </a:t>
            </a:r>
          </a:p>
        </p:txBody>
      </p:sp>
    </p:spTree>
    <p:extLst>
      <p:ext uri="{BB962C8B-B14F-4D97-AF65-F5344CB8AC3E}">
        <p14:creationId xmlns:p14="http://schemas.microsoft.com/office/powerpoint/2010/main" val="77397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Emphasize that tick checks should be done regularly, not just at the end of a 24 hour period following possible exposure.</a:t>
            </a:r>
          </a:p>
          <a:p>
            <a:pPr lvl="0" rtl="0">
              <a:spcBef>
                <a:spcPts val="0"/>
              </a:spcBef>
              <a:buNone/>
            </a:pPr>
            <a:r>
              <a:rPr lang="en"/>
              <a:t>After tick removal, proper disposal is putting the tick in rubbing alcohol until dead. Crushing can release fluids that can contaminate by contact or inhalation.</a:t>
            </a:r>
          </a:p>
          <a:p>
            <a:pPr>
              <a:spcBef>
                <a:spcPts val="0"/>
              </a:spcBef>
              <a:buNone/>
            </a:pPr>
            <a:endParaRPr/>
          </a:p>
        </p:txBody>
      </p:sp>
    </p:spTree>
    <p:extLst>
      <p:ext uri="{BB962C8B-B14F-4D97-AF65-F5344CB8AC3E}">
        <p14:creationId xmlns:p14="http://schemas.microsoft.com/office/powerpoint/2010/main" val="1205976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29523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Discussion- </a:t>
            </a:r>
          </a:p>
          <a:p>
            <a:pPr marL="457200" lvl="0" indent="-317500" rtl="0">
              <a:spcBef>
                <a:spcPts val="0"/>
              </a:spcBef>
              <a:buClr>
                <a:srgbClr val="000000"/>
              </a:buClr>
              <a:buSzPct val="127272"/>
              <a:buFont typeface="Arial"/>
              <a:buChar char="●"/>
            </a:pPr>
            <a:r>
              <a:rPr lang="en"/>
              <a:t>Pet treatment- collars, once a month topically applied medications.</a:t>
            </a:r>
          </a:p>
          <a:p>
            <a:pPr marL="457200" lvl="0" indent="-317500" rtl="0">
              <a:spcBef>
                <a:spcPts val="0"/>
              </a:spcBef>
              <a:buClr>
                <a:srgbClr val="000000"/>
              </a:buClr>
              <a:buSzPct val="127272"/>
              <a:buFont typeface="Arial"/>
              <a:buChar char="●"/>
            </a:pPr>
            <a:r>
              <a:rPr lang="en"/>
              <a:t>Chemicals have a time limit for effectiveness.  </a:t>
            </a:r>
          </a:p>
          <a:p>
            <a:pPr marL="457200" lvl="0" indent="-317500" rtl="0">
              <a:spcBef>
                <a:spcPts val="0"/>
              </a:spcBef>
              <a:buClr>
                <a:srgbClr val="000000"/>
              </a:buClr>
              <a:buSzPct val="127272"/>
              <a:buFont typeface="Arial"/>
              <a:buChar char="●"/>
            </a:pPr>
            <a:r>
              <a:rPr lang="en"/>
              <a:t>Reapplication is necessary to continue prevention.  </a:t>
            </a:r>
          </a:p>
          <a:p>
            <a:pPr marL="457200" lvl="0" indent="-317500" rtl="0">
              <a:spcBef>
                <a:spcPts val="0"/>
              </a:spcBef>
              <a:buClr>
                <a:srgbClr val="000000"/>
              </a:buClr>
              <a:buSzPct val="127272"/>
              <a:buFont typeface="Arial"/>
              <a:buChar char="●"/>
            </a:pPr>
            <a:r>
              <a:rPr lang="en"/>
              <a:t>Frequent baths will decrease the effectiveness.</a:t>
            </a:r>
          </a:p>
          <a:p>
            <a:pPr marL="457200" lvl="0" indent="-317500" rtl="0">
              <a:spcBef>
                <a:spcPts val="0"/>
              </a:spcBef>
              <a:buClr>
                <a:srgbClr val="000000"/>
              </a:buClr>
              <a:buSzPct val="127272"/>
              <a:buFont typeface="Arial"/>
              <a:buChar char="●"/>
            </a:pPr>
            <a:r>
              <a:rPr lang="en"/>
              <a:t>Even if a pet is treated, they can still pick up ticks.  It is not a guarantee that pets will be completely tick free.</a:t>
            </a:r>
          </a:p>
          <a:p>
            <a:pPr marL="457200" lvl="0" indent="-317500">
              <a:spcBef>
                <a:spcPts val="0"/>
              </a:spcBef>
              <a:buClr>
                <a:srgbClr val="000000"/>
              </a:buClr>
              <a:buSzPct val="127272"/>
              <a:buFont typeface="Arial"/>
              <a:buChar char="●"/>
            </a:pPr>
            <a:r>
              <a:rPr lang="en"/>
              <a:t>Pets can bring ticks into the home and humans may then pick up the parasite.</a:t>
            </a:r>
          </a:p>
        </p:txBody>
      </p:sp>
    </p:spTree>
    <p:extLst>
      <p:ext uri="{BB962C8B-B14F-4D97-AF65-F5344CB8AC3E}">
        <p14:creationId xmlns:p14="http://schemas.microsoft.com/office/powerpoint/2010/main" val="7785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 may choose to show entire video or portions.  Note: This video was made in England.  Types of ticks will vary in different countries/locations but TICKS ARE A GLOBAL PROBLEM so the same information will apply to the U.S.</a:t>
            </a:r>
          </a:p>
          <a:p>
            <a:pPr lvl="0" rtl="0">
              <a:spcBef>
                <a:spcPts val="0"/>
              </a:spcBef>
              <a:buNone/>
            </a:pPr>
            <a:r>
              <a:rPr lang="en" u="sng"/>
              <a:t>Video timeline: (approximate minute markers)</a:t>
            </a:r>
          </a:p>
          <a:p>
            <a:pPr lvl="0" rtl="0">
              <a:spcBef>
                <a:spcPts val="0"/>
              </a:spcBef>
              <a:buNone/>
            </a:pPr>
            <a:r>
              <a:rPr lang="en"/>
              <a:t>0 		Intro, what are ticks, size, where found, tick collection</a:t>
            </a:r>
          </a:p>
          <a:p>
            <a:pPr lvl="0" rtl="0">
              <a:spcBef>
                <a:spcPts val="0"/>
              </a:spcBef>
              <a:buNone/>
            </a:pPr>
            <a:r>
              <a:rPr lang="en"/>
              <a:t>2:08		Male vs. female ticks, nymphs</a:t>
            </a:r>
          </a:p>
          <a:p>
            <a:pPr lvl="0" rtl="0">
              <a:spcBef>
                <a:spcPts val="0"/>
              </a:spcBef>
              <a:buNone/>
            </a:pPr>
            <a:r>
              <a:rPr lang="en"/>
              <a:t>3:20		Precautions to avoid tick bites, what attracts ticks, attachment</a:t>
            </a:r>
          </a:p>
          <a:p>
            <a:pPr lvl="0" rtl="0">
              <a:spcBef>
                <a:spcPts val="0"/>
              </a:spcBef>
              <a:buNone/>
            </a:pPr>
            <a:r>
              <a:rPr lang="en"/>
              <a:t>8:00		Repellents</a:t>
            </a:r>
          </a:p>
          <a:p>
            <a:pPr lvl="0" rtl="0">
              <a:spcBef>
                <a:spcPts val="0"/>
              </a:spcBef>
              <a:buNone/>
            </a:pPr>
            <a:r>
              <a:rPr lang="en"/>
              <a:t>8:19 		Conditions favorable to ticks</a:t>
            </a:r>
          </a:p>
          <a:p>
            <a:pPr lvl="0" rtl="0">
              <a:spcBef>
                <a:spcPts val="0"/>
              </a:spcBef>
              <a:buNone/>
            </a:pPr>
            <a:r>
              <a:rPr lang="en"/>
              <a:t>9:15 		Public education and statistics</a:t>
            </a:r>
          </a:p>
          <a:p>
            <a:pPr lvl="0" rtl="0">
              <a:spcBef>
                <a:spcPts val="0"/>
              </a:spcBef>
              <a:buNone/>
            </a:pPr>
            <a:r>
              <a:rPr lang="en"/>
              <a:t>9:50		Interview with Lyme Disease sufferer</a:t>
            </a:r>
          </a:p>
          <a:p>
            <a:pPr lvl="0" rtl="0">
              <a:spcBef>
                <a:spcPts val="0"/>
              </a:spcBef>
              <a:buNone/>
            </a:pPr>
            <a:r>
              <a:rPr lang="en"/>
              <a:t>11:57		Lyme disease symptoms with pictures</a:t>
            </a:r>
          </a:p>
          <a:p>
            <a:pPr lvl="0" rtl="0">
              <a:spcBef>
                <a:spcPts val="0"/>
              </a:spcBef>
              <a:buNone/>
            </a:pPr>
            <a:r>
              <a:rPr lang="en"/>
              <a:t>12:40 		Ticks risk to pets</a:t>
            </a:r>
          </a:p>
          <a:p>
            <a:pPr lvl="0" rtl="0">
              <a:spcBef>
                <a:spcPts val="0"/>
              </a:spcBef>
              <a:buNone/>
            </a:pPr>
            <a:r>
              <a:rPr lang="en"/>
              <a:t>13:12		Tick removal process</a:t>
            </a:r>
          </a:p>
          <a:p>
            <a:pPr lvl="0" rtl="0">
              <a:spcBef>
                <a:spcPts val="0"/>
              </a:spcBef>
              <a:buNone/>
            </a:pPr>
            <a:r>
              <a:rPr lang="en"/>
              <a:t>		 </a:t>
            </a:r>
          </a:p>
          <a:p>
            <a:pPr lvl="0" rtl="0">
              <a:spcBef>
                <a:spcPts val="0"/>
              </a:spcBef>
              <a:buNone/>
            </a:pPr>
            <a:endParaRPr/>
          </a:p>
          <a:p>
            <a:pPr lvl="0" rtl="0">
              <a:spcBef>
                <a:spcPts val="0"/>
              </a:spcBef>
              <a:buNone/>
            </a:pPr>
            <a:endParaRPr/>
          </a:p>
          <a:p>
            <a:pPr>
              <a:spcBef>
                <a:spcPts val="0"/>
              </a:spcBef>
              <a:buNone/>
            </a:pPr>
            <a:r>
              <a:rPr lang="en"/>
              <a:t>	</a:t>
            </a:r>
          </a:p>
        </p:txBody>
      </p:sp>
    </p:spTree>
    <p:extLst>
      <p:ext uri="{BB962C8B-B14F-4D97-AF65-F5344CB8AC3E}">
        <p14:creationId xmlns:p14="http://schemas.microsoft.com/office/powerpoint/2010/main" val="207299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100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0935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Teachers:  Point out that ticks don’t naturally carry disease, but they pick up the disease pathogen when they feed on a host that is infected with a disease.  (Therefore, the 6-legged larvae stage is not going to cause disease since they haven’t fed on anything else yet! So count legs and if only 6, then you are safe!) </a:t>
            </a:r>
          </a:p>
          <a:p>
            <a:pPr lvl="0" rtl="0">
              <a:spcBef>
                <a:spcPts val="0"/>
              </a:spcBef>
              <a:buNone/>
            </a:pPr>
            <a:endParaRPr/>
          </a:p>
          <a:p>
            <a:pPr>
              <a:spcBef>
                <a:spcPts val="0"/>
              </a:spcBef>
              <a:buNone/>
            </a:pPr>
            <a:r>
              <a:rPr lang="en"/>
              <a:t>With first click, the image of tick life stages and sizes is enlarged, point out the size difference in larvae &amp; nymph which are size of poppy seeds or sesame seeds, compared to the adults which are small.  </a:t>
            </a:r>
          </a:p>
        </p:txBody>
      </p:sp>
    </p:spTree>
    <p:extLst>
      <p:ext uri="{BB962C8B-B14F-4D97-AF65-F5344CB8AC3E}">
        <p14:creationId xmlns:p14="http://schemas.microsoft.com/office/powerpoint/2010/main" val="2708364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913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Discussion:  Adult Female Ticks will lay THOUSANDS of eggs (6,000-8,000).  When those hatch, only a small percentage of the larvae will find a host, the rest die. The larvae develop into nymphs, and only a small percentage of those will find a host, the rest die. Those develop into adults.  Finally, only a percentage of the adults find a host to feed on, the rest die, and even the adults who find a host, have to also find a mate, in order to reproduce and create thousands of eggs again.   However the more hosts (mice, birds, coyotes, foxes, possums, squirrels, raccoons, dogs, deer, people ….) there are in an area, the more of the ticks find a blood meal at each stage, and the more ticks survive each step of the life cycle.  </a:t>
            </a:r>
          </a:p>
        </p:txBody>
      </p:sp>
    </p:spTree>
    <p:extLst>
      <p:ext uri="{BB962C8B-B14F-4D97-AF65-F5344CB8AC3E}">
        <p14:creationId xmlns:p14="http://schemas.microsoft.com/office/powerpoint/2010/main" val="210427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Ticks do not have eyes, they can’t see a host approaching, but they rely on other senses to detect a host animal, and they wait in questing position for one to accidentally brush against the grass or leaf they are on. </a:t>
            </a:r>
          </a:p>
        </p:txBody>
      </p:sp>
    </p:spTree>
    <p:extLst>
      <p:ext uri="{BB962C8B-B14F-4D97-AF65-F5344CB8AC3E}">
        <p14:creationId xmlns:p14="http://schemas.microsoft.com/office/powerpoint/2010/main" val="425184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6543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American Dog Tick is the most common tick in Kansas.  * Note that the larva stage of all ticks only have 6 legs, compared to the 8 legs of the nymph and adult.  This can be helpful because if the tick that is on you or your pet has only 6 legs,  you know that this is it’s first feeding and therefore isn’t carrying any diseases.  Also point out to students that these are magnified images and the larva and nymph stages are VERY tiny (size of poppy seed or sesame seed) so they would need a magnifying glass to identify species and count legs on the larvae and nymphs. </a:t>
            </a:r>
          </a:p>
          <a:p>
            <a:pPr>
              <a:spcBef>
                <a:spcPts val="0"/>
              </a:spcBef>
              <a:buNone/>
            </a:pPr>
            <a:endParaRPr/>
          </a:p>
        </p:txBody>
      </p:sp>
    </p:spTree>
    <p:extLst>
      <p:ext uri="{BB962C8B-B14F-4D97-AF65-F5344CB8AC3E}">
        <p14:creationId xmlns:p14="http://schemas.microsoft.com/office/powerpoint/2010/main" val="336010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the Lyme Disease Tick. Notice the dark legs on the adult ticks.  It is very prevalent in Northeastern US, and 95% of Lyme Disease cases are in Connecticut, Delaware, Maine, Maryland, Massachusetts, Minnesota, New Hampshire, New Jersey, New York, Pennsylvania, Vermont, Virginia and Wisconsin.   However the geographic range of this tick is expanding and it is now found in Kansas.  </a:t>
            </a:r>
          </a:p>
        </p:txBody>
      </p:sp>
    </p:spTree>
    <p:extLst>
      <p:ext uri="{BB962C8B-B14F-4D97-AF65-F5344CB8AC3E}">
        <p14:creationId xmlns:p14="http://schemas.microsoft.com/office/powerpoint/2010/main" val="388143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Lone Star Tick has also expanded its’ range into Kansas from the South.  Notice the yellow spot on the back of the female tick.  Males do not have the single distinct yellow spot, but they do have yellow dashes along the posterior edge of their body. </a:t>
            </a:r>
          </a:p>
        </p:txBody>
      </p:sp>
    </p:spTree>
    <p:extLst>
      <p:ext uri="{BB962C8B-B14F-4D97-AF65-F5344CB8AC3E}">
        <p14:creationId xmlns:p14="http://schemas.microsoft.com/office/powerpoint/2010/main" val="243783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hyperlink" Target="http://phil.cdc.gov/phil/home.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8.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plosone.org/article/info:doi/10.1371/journal.pone.00299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stowconservationtrust.org/deerticks.php" TargetMode="Externa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hyperlink" Target="http://www.stonybrook.edu/ehs/images/tick-removal.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m2avEmmLeE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hyperlink" Target="http://www.cdc.gov/stari/symptoms/" TargetMode="External"/><Relationship Id="rId3" Type="http://schemas.openxmlformats.org/officeDocument/2006/relationships/hyperlink" Target="http://www.cdc.gov/ticks" TargetMode="External"/><Relationship Id="rId7" Type="http://schemas.openxmlformats.org/officeDocument/2006/relationships/hyperlink" Target="http://www.columbia-lyme.org/patients/tbd_tularemia.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c.gov/tuleremia" TargetMode="External"/><Relationship Id="rId11" Type="http://schemas.openxmlformats.org/officeDocument/2006/relationships/hyperlink" Target="https://www.youtube.com/watch?v=m2avEmmLeEA" TargetMode="External"/><Relationship Id="rId5" Type="http://schemas.openxmlformats.org/officeDocument/2006/relationships/hyperlink" Target="http://phil.cdc.gov/phil/home.asp" TargetMode="External"/><Relationship Id="rId10" Type="http://schemas.openxmlformats.org/officeDocument/2006/relationships/hyperlink" Target="http://www.plosone.org/article/info:doi/10.1371/journal.pone.0029914" TargetMode="External"/><Relationship Id="rId4" Type="http://schemas.openxmlformats.org/officeDocument/2006/relationships/hyperlink" Target="http://www.kdheks.gov/bephi/index.html" TargetMode="External"/><Relationship Id="rId9" Type="http://schemas.openxmlformats.org/officeDocument/2006/relationships/hyperlink" Target="http://www.cdc.gov/ly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hil.cdc.gov/phil/home.a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hil.cdc.gov/phil/home.a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b" anchorCtr="0">
            <a:noAutofit/>
          </a:bodyPr>
          <a:lstStyle/>
          <a:p>
            <a:pPr lvl="0" rtl="0">
              <a:spcBef>
                <a:spcPts val="0"/>
              </a:spcBef>
              <a:buNone/>
            </a:pPr>
            <a:endParaRPr/>
          </a:p>
          <a:p>
            <a:pPr lvl="0" algn="ctr" rtl="0">
              <a:spcBef>
                <a:spcPts val="0"/>
              </a:spcBef>
              <a:buNone/>
            </a:pPr>
            <a:r>
              <a:rPr lang="en" sz="4800">
                <a:solidFill>
                  <a:srgbClr val="F1C232"/>
                </a:solidFill>
                <a:latin typeface="Trebuchet MS"/>
                <a:ea typeface="Trebuchet MS"/>
                <a:cs typeface="Trebuchet MS"/>
                <a:sym typeface="Trebuchet MS"/>
              </a:rPr>
              <a:t>Tick-Borne Disease</a:t>
            </a:r>
          </a:p>
        </p:txBody>
      </p:sp>
      <p:sp>
        <p:nvSpPr>
          <p:cNvPr id="24" name="Shape 24"/>
          <p:cNvSpPr txBox="1">
            <a:spLocks noGrp="1"/>
          </p:cNvSpPr>
          <p:nvPr>
            <p:ph type="body" idx="1"/>
          </p:nvPr>
        </p:nvSpPr>
        <p:spPr>
          <a:xfrm>
            <a:off x="457200" y="1112817"/>
            <a:ext cx="8229600" cy="3630300"/>
          </a:xfrm>
          <a:prstGeom prst="rect">
            <a:avLst/>
          </a:prstGeom>
          <a:solidFill>
            <a:srgbClr val="FFFFFF"/>
          </a:solidFill>
        </p:spPr>
        <p:txBody>
          <a:bodyPr lIns="91425" tIns="91425" rIns="91425" bIns="91425" anchor="t" anchorCtr="0">
            <a:noAutofit/>
          </a:bodyPr>
          <a:lstStyle/>
          <a:p>
            <a:pPr lvl="0" algn="l" rtl="0">
              <a:spcBef>
                <a:spcPts val="0"/>
              </a:spcBef>
              <a:buNone/>
            </a:pPr>
            <a:endParaRPr b="1">
              <a:latin typeface="Droid Sans"/>
              <a:ea typeface="Droid Sans"/>
              <a:cs typeface="Droid Sans"/>
              <a:sym typeface="Droid Sans"/>
            </a:endParaRPr>
          </a:p>
          <a:p>
            <a:pPr lvl="0" algn="l" rtl="0">
              <a:spcBef>
                <a:spcPts val="0"/>
              </a:spcBef>
              <a:buNone/>
            </a:pPr>
            <a:endParaRPr b="1">
              <a:latin typeface="Droid Sans"/>
              <a:ea typeface="Droid Sans"/>
              <a:cs typeface="Droid Sans"/>
              <a:sym typeface="Droid Sans"/>
            </a:endParaRPr>
          </a:p>
          <a:p>
            <a:pPr lvl="0" algn="l">
              <a:spcBef>
                <a:spcPts val="0"/>
              </a:spcBef>
              <a:buNone/>
            </a:pPr>
            <a:endParaRPr b="1">
              <a:latin typeface="Droid Sans"/>
              <a:ea typeface="Droid Sans"/>
              <a:cs typeface="Droid Sans"/>
              <a:sym typeface="Droid Sans"/>
            </a:endParaRPr>
          </a:p>
        </p:txBody>
      </p:sp>
      <p:pic>
        <p:nvPicPr>
          <p:cNvPr id="25" name="Shape 25"/>
          <p:cNvPicPr preferRelativeResize="0"/>
          <p:nvPr/>
        </p:nvPicPr>
        <p:blipFill>
          <a:blip r:embed="rId3">
            <a:alphaModFix/>
          </a:blip>
          <a:stretch>
            <a:fillRect/>
          </a:stretch>
        </p:blipFill>
        <p:spPr>
          <a:xfrm>
            <a:off x="2350648" y="3624000"/>
            <a:ext cx="4442722" cy="715275"/>
          </a:xfrm>
          <a:prstGeom prst="rect">
            <a:avLst/>
          </a:prstGeom>
          <a:noFill/>
          <a:ln>
            <a:noFill/>
          </a:ln>
        </p:spPr>
      </p:pic>
      <p:pic>
        <p:nvPicPr>
          <p:cNvPr id="26" name="Shape 26"/>
          <p:cNvPicPr preferRelativeResize="0"/>
          <p:nvPr/>
        </p:nvPicPr>
        <p:blipFill>
          <a:blip r:embed="rId4">
            <a:alphaModFix/>
          </a:blip>
          <a:stretch>
            <a:fillRect/>
          </a:stretch>
        </p:blipFill>
        <p:spPr>
          <a:xfrm>
            <a:off x="2269262" y="1063370"/>
            <a:ext cx="4605449" cy="1946574"/>
          </a:xfrm>
          <a:prstGeom prst="rect">
            <a:avLst/>
          </a:prstGeom>
          <a:noFill/>
          <a:ln>
            <a:noFill/>
          </a:ln>
        </p:spPr>
      </p:pic>
      <p:sp>
        <p:nvSpPr>
          <p:cNvPr id="27" name="Shape 27"/>
          <p:cNvSpPr txBox="1"/>
          <p:nvPr/>
        </p:nvSpPr>
        <p:spPr>
          <a:xfrm>
            <a:off x="854250" y="3009950"/>
            <a:ext cx="7435499" cy="323099"/>
          </a:xfrm>
          <a:prstGeom prst="rect">
            <a:avLst/>
          </a:prstGeom>
          <a:noFill/>
          <a:ln>
            <a:noFill/>
          </a:ln>
        </p:spPr>
        <p:txBody>
          <a:bodyPr lIns="91425" tIns="91425" rIns="91425" bIns="91425" anchor="t" anchorCtr="0">
            <a:noAutofit/>
          </a:bodyPr>
          <a:lstStyle/>
          <a:p>
            <a:pPr>
              <a:spcBef>
                <a:spcPts val="0"/>
              </a:spcBef>
              <a:buNone/>
            </a:pPr>
            <a:r>
              <a:rPr lang="en" b="1">
                <a:solidFill>
                  <a:srgbClr val="351C75"/>
                </a:solidFill>
                <a:latin typeface="Verdana"/>
                <a:ea typeface="Verdana"/>
                <a:cs typeface="Verdana"/>
                <a:sym typeface="Verdana"/>
              </a:rPr>
              <a:t>Connecting animals,people and their environment, through education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80000"/>
              </a:lnSpc>
              <a:spcBef>
                <a:spcPts val="400"/>
              </a:spcBef>
              <a:buNone/>
            </a:pPr>
            <a:r>
              <a:rPr lang="en" sz="2400">
                <a:latin typeface="Verdana"/>
                <a:ea typeface="Verdana"/>
                <a:cs typeface="Verdana"/>
                <a:sym typeface="Verdana"/>
              </a:rPr>
              <a:t>Transmits: Mostly only causes disease in dogs.  Occasionally transmits RMSF to humans (along US-Mexico border and in SW US).</a:t>
            </a:r>
          </a:p>
          <a:p>
            <a:pPr marL="0" lvl="0" indent="457200" rtl="0">
              <a:spcBef>
                <a:spcPts val="0"/>
              </a:spcBef>
              <a:buClr>
                <a:schemeClr val="dk1"/>
              </a:buClr>
              <a:buFont typeface="Arial"/>
              <a:buNone/>
            </a:pPr>
            <a:endParaRPr sz="2400">
              <a:solidFill>
                <a:srgbClr val="262626"/>
              </a:solidFill>
              <a:latin typeface="Verdana"/>
              <a:ea typeface="Verdana"/>
              <a:cs typeface="Verdana"/>
              <a:sym typeface="Verdana"/>
            </a:endParaRPr>
          </a:p>
          <a:p>
            <a:pPr marL="0" lvl="0" indent="457200" rtl="0">
              <a:spcBef>
                <a:spcPts val="0"/>
              </a:spcBef>
              <a:buClr>
                <a:schemeClr val="dk1"/>
              </a:buClr>
              <a:buSzPct val="45833"/>
              <a:buFont typeface="Arial"/>
              <a:buNone/>
            </a:pPr>
            <a:r>
              <a:rPr lang="en" sz="2400">
                <a:latin typeface="Verdana"/>
                <a:ea typeface="Verdana"/>
                <a:cs typeface="Verdana"/>
                <a:sym typeface="Verdana"/>
              </a:rPr>
              <a:t>Larva	   Nymph  Male		 Female     Fully-fed</a:t>
            </a:r>
          </a:p>
          <a:p>
            <a:pPr lvl="0" indent="457200" rtl="0">
              <a:spcBef>
                <a:spcPts val="0"/>
              </a:spcBef>
              <a:buClr>
                <a:schemeClr val="dk1"/>
              </a:buClr>
              <a:buFont typeface="Arial"/>
              <a:buNone/>
            </a:pPr>
            <a:endParaRPr sz="2400">
              <a:latin typeface="Arial"/>
              <a:ea typeface="Arial"/>
              <a:cs typeface="Arial"/>
              <a:sym typeface="Arial"/>
            </a:endParaRPr>
          </a:p>
          <a:p>
            <a:pPr lvl="0" indent="457200" rtl="0">
              <a:spcBef>
                <a:spcPts val="0"/>
              </a:spcBef>
              <a:buClr>
                <a:schemeClr val="dk1"/>
              </a:buClr>
              <a:buFont typeface="Arial"/>
              <a:buNone/>
            </a:pPr>
            <a:endParaRPr sz="2400">
              <a:latin typeface="Arial"/>
              <a:ea typeface="Arial"/>
              <a:cs typeface="Arial"/>
              <a:sym typeface="Arial"/>
            </a:endParaRPr>
          </a:p>
          <a:p>
            <a:pPr lvl="0" indent="457200" rtl="0">
              <a:spcBef>
                <a:spcPts val="0"/>
              </a:spcBef>
              <a:buClr>
                <a:schemeClr val="dk1"/>
              </a:buClr>
              <a:buFont typeface="Arial"/>
              <a:buNone/>
            </a:pPr>
            <a:endParaRPr sz="2400">
              <a:latin typeface="Arial"/>
              <a:ea typeface="Arial"/>
              <a:cs typeface="Arial"/>
              <a:sym typeface="Arial"/>
            </a:endParaRPr>
          </a:p>
          <a:p>
            <a:pPr lvl="0" indent="457200" rtl="0">
              <a:spcBef>
                <a:spcPts val="0"/>
              </a:spcBef>
              <a:buClr>
                <a:schemeClr val="dk1"/>
              </a:buClr>
              <a:buSzPct val="110000"/>
              <a:buFont typeface="Arial"/>
              <a:buNone/>
            </a:pPr>
            <a:r>
              <a:rPr lang="en" sz="1000">
                <a:solidFill>
                  <a:schemeClr val="dk1"/>
                </a:solidFill>
              </a:rPr>
              <a:t>(Photo courtesy www.tickencounter.org)</a:t>
            </a:r>
          </a:p>
          <a:p>
            <a:pPr lvl="0" indent="457200" rtl="0">
              <a:spcBef>
                <a:spcPts val="0"/>
              </a:spcBef>
              <a:buClr>
                <a:schemeClr val="dk1"/>
              </a:buClr>
              <a:buFont typeface="Arial"/>
              <a:buNone/>
            </a:pPr>
            <a:endParaRPr sz="2400">
              <a:latin typeface="Arial"/>
              <a:ea typeface="Arial"/>
              <a:cs typeface="Arial"/>
              <a:sym typeface="Arial"/>
            </a:endParaRPr>
          </a:p>
          <a:p>
            <a:pPr>
              <a:spcBef>
                <a:spcPts val="0"/>
              </a:spcBef>
              <a:buNone/>
            </a:pPr>
            <a:endParaRPr/>
          </a:p>
        </p:txBody>
      </p:sp>
      <p:sp>
        <p:nvSpPr>
          <p:cNvPr id="106" name="Shape 106"/>
          <p:cNvSpPr txBox="1">
            <a:spLocks noGrp="1"/>
          </p:cNvSpPr>
          <p:nvPr>
            <p:ph type="title"/>
          </p:nvPr>
        </p:nvSpPr>
        <p:spPr>
          <a:xfrm>
            <a:off x="333000" y="284550"/>
            <a:ext cx="8477999" cy="840600"/>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solidFill>
                  <a:srgbClr val="000000"/>
                </a:solidFill>
                <a:latin typeface="Verdana"/>
                <a:ea typeface="Verdana"/>
                <a:cs typeface="Verdana"/>
                <a:sym typeface="Verdana"/>
              </a:rPr>
              <a:t>Brown Dog Tick </a:t>
            </a:r>
          </a:p>
          <a:p>
            <a:pPr lvl="0">
              <a:spcBef>
                <a:spcPts val="0"/>
              </a:spcBef>
              <a:buNone/>
            </a:pPr>
            <a:r>
              <a:rPr lang="en" sz="3000">
                <a:solidFill>
                  <a:srgbClr val="000000"/>
                </a:solidFill>
                <a:latin typeface="Verdana"/>
                <a:ea typeface="Verdana"/>
                <a:cs typeface="Verdana"/>
                <a:sym typeface="Verdana"/>
              </a:rPr>
              <a:t>(</a:t>
            </a:r>
            <a:r>
              <a:rPr lang="en" sz="3000" i="1">
                <a:solidFill>
                  <a:srgbClr val="000000"/>
                </a:solidFill>
                <a:latin typeface="Verdana"/>
                <a:ea typeface="Verdana"/>
                <a:cs typeface="Verdana"/>
                <a:sym typeface="Verdana"/>
              </a:rPr>
              <a:t>Rhipicephalus sanguineus</a:t>
            </a:r>
            <a:r>
              <a:rPr lang="en" sz="3000">
                <a:solidFill>
                  <a:srgbClr val="000000"/>
                </a:solidFill>
                <a:latin typeface="Verdana"/>
                <a:ea typeface="Verdana"/>
                <a:cs typeface="Verdana"/>
                <a:sym typeface="Verdana"/>
              </a:rPr>
              <a:t>)</a:t>
            </a:r>
          </a:p>
        </p:txBody>
      </p:sp>
      <p:pic>
        <p:nvPicPr>
          <p:cNvPr id="107" name="Shape 107"/>
          <p:cNvPicPr preferRelativeResize="0"/>
          <p:nvPr/>
        </p:nvPicPr>
        <p:blipFill>
          <a:blip r:embed="rId3">
            <a:alphaModFix/>
          </a:blip>
          <a:stretch>
            <a:fillRect/>
          </a:stretch>
        </p:blipFill>
        <p:spPr>
          <a:xfrm>
            <a:off x="1029725" y="3428637"/>
            <a:ext cx="891274" cy="847548"/>
          </a:xfrm>
          <a:prstGeom prst="rect">
            <a:avLst/>
          </a:prstGeom>
          <a:noFill/>
          <a:ln>
            <a:noFill/>
          </a:ln>
        </p:spPr>
      </p:pic>
      <p:pic>
        <p:nvPicPr>
          <p:cNvPr id="108" name="Shape 108"/>
          <p:cNvPicPr preferRelativeResize="0"/>
          <p:nvPr/>
        </p:nvPicPr>
        <p:blipFill>
          <a:blip r:embed="rId4">
            <a:alphaModFix/>
          </a:blip>
          <a:stretch>
            <a:fillRect/>
          </a:stretch>
        </p:blipFill>
        <p:spPr>
          <a:xfrm>
            <a:off x="2282372" y="3432072"/>
            <a:ext cx="891274" cy="840668"/>
          </a:xfrm>
          <a:prstGeom prst="rect">
            <a:avLst/>
          </a:prstGeom>
          <a:noFill/>
          <a:ln>
            <a:noFill/>
          </a:ln>
        </p:spPr>
      </p:pic>
      <p:pic>
        <p:nvPicPr>
          <p:cNvPr id="109" name="Shape 109"/>
          <p:cNvPicPr preferRelativeResize="0"/>
          <p:nvPr/>
        </p:nvPicPr>
        <p:blipFill>
          <a:blip r:embed="rId5">
            <a:alphaModFix/>
          </a:blip>
          <a:stretch>
            <a:fillRect/>
          </a:stretch>
        </p:blipFill>
        <p:spPr>
          <a:xfrm>
            <a:off x="3535016" y="3387725"/>
            <a:ext cx="1319900" cy="1247625"/>
          </a:xfrm>
          <a:prstGeom prst="rect">
            <a:avLst/>
          </a:prstGeom>
          <a:noFill/>
          <a:ln>
            <a:noFill/>
          </a:ln>
        </p:spPr>
      </p:pic>
      <p:pic>
        <p:nvPicPr>
          <p:cNvPr id="110" name="Shape 110"/>
          <p:cNvPicPr preferRelativeResize="0"/>
          <p:nvPr/>
        </p:nvPicPr>
        <p:blipFill>
          <a:blip r:embed="rId6">
            <a:alphaModFix/>
          </a:blip>
          <a:stretch>
            <a:fillRect/>
          </a:stretch>
        </p:blipFill>
        <p:spPr>
          <a:xfrm>
            <a:off x="5190928" y="3379814"/>
            <a:ext cx="1319900" cy="1263448"/>
          </a:xfrm>
          <a:prstGeom prst="rect">
            <a:avLst/>
          </a:prstGeom>
          <a:noFill/>
          <a:ln>
            <a:noFill/>
          </a:ln>
        </p:spPr>
      </p:pic>
      <p:pic>
        <p:nvPicPr>
          <p:cNvPr id="111" name="Shape 111"/>
          <p:cNvPicPr preferRelativeResize="0"/>
          <p:nvPr/>
        </p:nvPicPr>
        <p:blipFill>
          <a:blip r:embed="rId7">
            <a:alphaModFix/>
          </a:blip>
          <a:stretch>
            <a:fillRect/>
          </a:stretch>
        </p:blipFill>
        <p:spPr>
          <a:xfrm>
            <a:off x="6846825" y="3379826"/>
            <a:ext cx="1498600" cy="14295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60125" y="2422012"/>
            <a:ext cx="2757100" cy="2070025"/>
          </a:xfrm>
          <a:prstGeom prst="rect">
            <a:avLst/>
          </a:prstGeom>
          <a:noFill/>
          <a:ln>
            <a:noFill/>
          </a:ln>
        </p:spPr>
      </p:pic>
      <p:sp>
        <p:nvSpPr>
          <p:cNvPr id="117" name="Shape 117"/>
          <p:cNvSpPr txBox="1"/>
          <p:nvPr/>
        </p:nvSpPr>
        <p:spPr>
          <a:xfrm>
            <a:off x="3012000" y="4547325"/>
            <a:ext cx="3191399" cy="821999"/>
          </a:xfrm>
          <a:prstGeom prst="rect">
            <a:avLst/>
          </a:prstGeom>
          <a:noFill/>
          <a:ln>
            <a:noFill/>
          </a:ln>
        </p:spPr>
        <p:txBody>
          <a:bodyPr lIns="91425" tIns="91425" rIns="91425" bIns="91425" anchor="t" anchorCtr="0">
            <a:noAutofit/>
          </a:bodyPr>
          <a:lstStyle/>
          <a:p>
            <a:pPr lvl="0" rtl="0">
              <a:spcBef>
                <a:spcPts val="0"/>
              </a:spcBef>
              <a:buNone/>
            </a:pPr>
            <a:r>
              <a:rPr lang="en" sz="1000">
                <a:latin typeface="Verdana"/>
                <a:ea typeface="Verdana"/>
                <a:cs typeface="Verdana"/>
                <a:sym typeface="Verdana"/>
              </a:rPr>
              <a:t>Figure 2:  Micrograph of </a:t>
            </a:r>
            <a:r>
              <a:rPr lang="en" sz="1000" i="1">
                <a:latin typeface="Verdana"/>
                <a:ea typeface="Verdana"/>
                <a:cs typeface="Verdana"/>
                <a:sym typeface="Verdana"/>
              </a:rPr>
              <a:t>Francisella tularensi </a:t>
            </a:r>
            <a:r>
              <a:rPr lang="en" sz="1000">
                <a:latin typeface="Verdana"/>
                <a:ea typeface="Verdana"/>
                <a:cs typeface="Verdana"/>
                <a:sym typeface="Verdana"/>
              </a:rPr>
              <a:t>(</a:t>
            </a:r>
            <a:r>
              <a:rPr lang="en" sz="1000"/>
              <a:t>Image courtesy </a:t>
            </a:r>
            <a:r>
              <a:rPr lang="en" sz="1000" u="sng">
                <a:hlinkClick r:id="rId4"/>
              </a:rPr>
              <a:t>http://phil.cdc.gov/phil/home.asp</a:t>
            </a:r>
            <a:r>
              <a:rPr lang="en" sz="1000">
                <a:latin typeface="Verdana"/>
                <a:ea typeface="Verdana"/>
                <a:cs typeface="Verdana"/>
                <a:sym typeface="Verdana"/>
              </a:rPr>
              <a:t>)</a:t>
            </a:r>
          </a:p>
        </p:txBody>
      </p:sp>
      <p:sp>
        <p:nvSpPr>
          <p:cNvPr id="118" name="Shape 118"/>
          <p:cNvSpPr txBox="1"/>
          <p:nvPr/>
        </p:nvSpPr>
        <p:spPr>
          <a:xfrm>
            <a:off x="0" y="4460325"/>
            <a:ext cx="3035699" cy="673199"/>
          </a:xfrm>
          <a:prstGeom prst="rect">
            <a:avLst/>
          </a:prstGeom>
          <a:noFill/>
          <a:ln>
            <a:noFill/>
          </a:ln>
        </p:spPr>
        <p:txBody>
          <a:bodyPr lIns="91425" tIns="91425" rIns="91425" bIns="91425" anchor="t" anchorCtr="0">
            <a:noAutofit/>
          </a:bodyPr>
          <a:lstStyle/>
          <a:p>
            <a:pPr lvl="0" rtl="0">
              <a:spcBef>
                <a:spcPts val="0"/>
              </a:spcBef>
              <a:buNone/>
            </a:pPr>
            <a:r>
              <a:rPr lang="en" sz="1000">
                <a:latin typeface="Verdana"/>
                <a:ea typeface="Verdana"/>
                <a:cs typeface="Verdana"/>
                <a:sym typeface="Verdana"/>
              </a:rPr>
              <a:t>Figure 1:  Distribution of Tularemia</a:t>
            </a:r>
          </a:p>
          <a:p>
            <a:pPr>
              <a:spcBef>
                <a:spcPts val="0"/>
              </a:spcBef>
              <a:buNone/>
            </a:pPr>
            <a:r>
              <a:rPr lang="en" sz="1000">
                <a:latin typeface="Verdana"/>
                <a:ea typeface="Verdana"/>
                <a:cs typeface="Verdana"/>
                <a:sym typeface="Verdana"/>
              </a:rPr>
              <a:t>(</a:t>
            </a:r>
            <a:r>
              <a:rPr lang="en" sz="1000"/>
              <a:t>Image courtesy </a:t>
            </a:r>
            <a:r>
              <a:rPr lang="en" sz="1000" u="sng">
                <a:hlinkClick r:id="rId4"/>
              </a:rPr>
              <a:t>http://phil.cdc.gov/phil/home.asp</a:t>
            </a:r>
            <a:r>
              <a:rPr lang="en" sz="1000">
                <a:latin typeface="Verdana"/>
                <a:ea typeface="Verdana"/>
                <a:cs typeface="Verdana"/>
                <a:sym typeface="Verdana"/>
              </a:rPr>
              <a:t>)</a:t>
            </a:r>
          </a:p>
        </p:txBody>
      </p:sp>
      <p:sp>
        <p:nvSpPr>
          <p:cNvPr id="119" name="Shape 119"/>
          <p:cNvSpPr txBox="1"/>
          <p:nvPr/>
        </p:nvSpPr>
        <p:spPr>
          <a:xfrm>
            <a:off x="6123450" y="4494975"/>
            <a:ext cx="3191399" cy="603899"/>
          </a:xfrm>
          <a:prstGeom prst="rect">
            <a:avLst/>
          </a:prstGeom>
          <a:noFill/>
          <a:ln>
            <a:noFill/>
          </a:ln>
        </p:spPr>
        <p:txBody>
          <a:bodyPr lIns="91425" tIns="91425" rIns="91425" bIns="91425" anchor="t" anchorCtr="0">
            <a:noAutofit/>
          </a:bodyPr>
          <a:lstStyle/>
          <a:p>
            <a:pPr lvl="0" rtl="0">
              <a:spcBef>
                <a:spcPts val="0"/>
              </a:spcBef>
              <a:buNone/>
            </a:pPr>
            <a:r>
              <a:rPr lang="en" sz="1000">
                <a:latin typeface="Verdana"/>
                <a:ea typeface="Verdana"/>
                <a:cs typeface="Verdana"/>
                <a:sym typeface="Verdana"/>
              </a:rPr>
              <a:t>Figure 3:  Skin lesion of Tularemia.</a:t>
            </a:r>
          </a:p>
          <a:p>
            <a:pPr lvl="0" rtl="0">
              <a:spcBef>
                <a:spcPts val="0"/>
              </a:spcBef>
              <a:buClr>
                <a:schemeClr val="dk1"/>
              </a:buClr>
              <a:buSzPct val="110000"/>
              <a:buFont typeface="Arial"/>
              <a:buNone/>
            </a:pPr>
            <a:r>
              <a:rPr lang="en" sz="1000">
                <a:latin typeface="Verdana"/>
                <a:ea typeface="Verdana"/>
                <a:cs typeface="Verdana"/>
                <a:sym typeface="Verdana"/>
              </a:rPr>
              <a:t>(</a:t>
            </a:r>
            <a:r>
              <a:rPr lang="en" sz="1000"/>
              <a:t>Image courtesy </a:t>
            </a:r>
            <a:r>
              <a:rPr lang="en" sz="1000" u="sng">
                <a:hlinkClick r:id="rId4"/>
              </a:rPr>
              <a:t>http://phil.cdc.gov/phil/home.asp</a:t>
            </a:r>
            <a:r>
              <a:rPr lang="en" sz="1000">
                <a:latin typeface="Verdana"/>
                <a:ea typeface="Verdana"/>
                <a:cs typeface="Verdana"/>
                <a:sym typeface="Verdana"/>
              </a:rPr>
              <a:t>)</a:t>
            </a:r>
          </a:p>
          <a:p>
            <a:pPr>
              <a:spcBef>
                <a:spcPts val="0"/>
              </a:spcBef>
              <a:buNone/>
            </a:pPr>
            <a:endParaRPr/>
          </a:p>
        </p:txBody>
      </p:sp>
      <p:pic>
        <p:nvPicPr>
          <p:cNvPr id="120" name="Shape 120"/>
          <p:cNvPicPr preferRelativeResize="0"/>
          <p:nvPr/>
        </p:nvPicPr>
        <p:blipFill>
          <a:blip r:embed="rId5">
            <a:alphaModFix/>
          </a:blip>
          <a:stretch>
            <a:fillRect/>
          </a:stretch>
        </p:blipFill>
        <p:spPr>
          <a:xfrm>
            <a:off x="6238618" y="2422024"/>
            <a:ext cx="2644281" cy="2038300"/>
          </a:xfrm>
          <a:prstGeom prst="rect">
            <a:avLst/>
          </a:prstGeom>
          <a:noFill/>
          <a:ln>
            <a:noFill/>
          </a:ln>
        </p:spPr>
      </p:pic>
      <p:sp>
        <p:nvSpPr>
          <p:cNvPr id="121" name="Shape 121"/>
          <p:cNvSpPr txBox="1">
            <a:spLocks noGrp="1"/>
          </p:cNvSpPr>
          <p:nvPr>
            <p:ph type="ctrTitle"/>
          </p:nvPr>
        </p:nvSpPr>
        <p:spPr>
          <a:xfrm>
            <a:off x="536625" y="580625"/>
            <a:ext cx="31913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latin typeface="Verdana"/>
                <a:ea typeface="Verdana"/>
                <a:cs typeface="Verdana"/>
                <a:sym typeface="Verdana"/>
              </a:rPr>
              <a:t>Tularemia</a:t>
            </a:r>
          </a:p>
        </p:txBody>
      </p:sp>
      <p:sp>
        <p:nvSpPr>
          <p:cNvPr id="122" name="Shape 122"/>
          <p:cNvSpPr txBox="1"/>
          <p:nvPr/>
        </p:nvSpPr>
        <p:spPr>
          <a:xfrm>
            <a:off x="4032850" y="0"/>
            <a:ext cx="4520699" cy="2171700"/>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Sudden fever &amp; chills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Headaches, muscle aches &amp; stiff joints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Diarrhea, weakness &amp; dry cough</a:t>
            </a:r>
          </a:p>
        </p:txBody>
      </p:sp>
      <p:pic>
        <p:nvPicPr>
          <p:cNvPr id="123" name="Shape 123"/>
          <p:cNvPicPr preferRelativeResize="0"/>
          <p:nvPr/>
        </p:nvPicPr>
        <p:blipFill rotWithShape="1">
          <a:blip r:embed="rId6">
            <a:alphaModFix/>
          </a:blip>
          <a:srcRect l="5877" r="5868"/>
          <a:stretch/>
        </p:blipFill>
        <p:spPr>
          <a:xfrm>
            <a:off x="3102225" y="2437875"/>
            <a:ext cx="2951375" cy="2038300"/>
          </a:xfrm>
          <a:prstGeom prst="rect">
            <a:avLst/>
          </a:prstGeom>
          <a:noFill/>
          <a:ln>
            <a:noFill/>
          </a:ln>
        </p:spPr>
      </p:pic>
      <p:pic>
        <p:nvPicPr>
          <p:cNvPr id="124" name="Shape 124"/>
          <p:cNvPicPr preferRelativeResize="0"/>
          <p:nvPr/>
        </p:nvPicPr>
        <p:blipFill>
          <a:blip r:embed="rId3">
            <a:alphaModFix/>
          </a:blip>
          <a:stretch>
            <a:fillRect/>
          </a:stretch>
        </p:blipFill>
        <p:spPr>
          <a:xfrm>
            <a:off x="144275" y="0"/>
            <a:ext cx="8855449" cy="5143499"/>
          </a:xfrm>
          <a:prstGeom prst="rect">
            <a:avLst/>
          </a:prstGeom>
          <a:noFill/>
          <a:ln>
            <a:noFill/>
          </a:ln>
        </p:spPr>
      </p:pic>
      <p:pic>
        <p:nvPicPr>
          <p:cNvPr id="125" name="Shape 125"/>
          <p:cNvPicPr preferRelativeResize="0"/>
          <p:nvPr/>
        </p:nvPicPr>
        <p:blipFill rotWithShape="1">
          <a:blip r:embed="rId7">
            <a:alphaModFix/>
          </a:blip>
          <a:srcRect/>
          <a:stretch/>
        </p:blipFill>
        <p:spPr>
          <a:xfrm>
            <a:off x="3147675" y="1547700"/>
            <a:ext cx="3191399" cy="1904699"/>
          </a:xfrm>
          <a:prstGeom prst="rect">
            <a:avLst/>
          </a:prstGeom>
          <a:noFill/>
          <a:ln>
            <a:noFill/>
          </a:ln>
        </p:spPr>
      </p:pic>
      <p:pic>
        <p:nvPicPr>
          <p:cNvPr id="126" name="Shape 126"/>
          <p:cNvPicPr preferRelativeResize="0"/>
          <p:nvPr/>
        </p:nvPicPr>
        <p:blipFill rotWithShape="1">
          <a:blip r:embed="rId8">
            <a:alphaModFix/>
          </a:blip>
          <a:srcRect/>
          <a:stretch/>
        </p:blipFill>
        <p:spPr>
          <a:xfrm>
            <a:off x="2993762" y="1573950"/>
            <a:ext cx="3602399" cy="19955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25"/>
                                        </p:tgtEl>
                                      </p:cBhvr>
                                    </p:animEffect>
                                    <p:set>
                                      <p:cBhvr>
                                        <p:cTn id="22" dur="1" fill="hold">
                                          <p:stCondLst>
                                            <p:cond delay="1000"/>
                                          </p:stCondLst>
                                        </p:cTn>
                                        <p:tgtEl>
                                          <p:spTgt spid="12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26"/>
                                        </p:tgtEl>
                                      </p:cBhvr>
                                    </p:animEffect>
                                    <p:set>
                                      <p:cBhvr>
                                        <p:cTn id="25" dur="1" fill="hold">
                                          <p:stCondLst>
                                            <p:cond delay="1000"/>
                                          </p:stCondLst>
                                        </p:cTn>
                                        <p:tgtEl>
                                          <p:spTgt spid="1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124"/>
                                        </p:tgtEl>
                                      </p:cBhvr>
                                    </p:animEffect>
                                    <p:set>
                                      <p:cBhvr>
                                        <p:cTn id="28" dur="1" fill="hold">
                                          <p:stCondLst>
                                            <p:cond delay="10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60150" y="4306975"/>
            <a:ext cx="2496299" cy="807599"/>
          </a:xfrm>
          <a:prstGeom prst="rect">
            <a:avLst/>
          </a:prstGeom>
          <a:noFill/>
          <a:ln>
            <a:noFill/>
          </a:ln>
        </p:spPr>
        <p:txBody>
          <a:bodyPr lIns="91425" tIns="91425" rIns="91425" bIns="91425" anchor="t" anchorCtr="0">
            <a:noAutofit/>
          </a:bodyPr>
          <a:lstStyle/>
          <a:p>
            <a:pPr lvl="0" rtl="0">
              <a:spcBef>
                <a:spcPts val="0"/>
              </a:spcBef>
              <a:buNone/>
            </a:pPr>
            <a:r>
              <a:rPr lang="en" sz="1100"/>
              <a:t>Figure 1:  Distribution of Lyme disease in US (2012) (</a:t>
            </a:r>
            <a:r>
              <a:rPr lang="en" sz="1000"/>
              <a:t>Image courtesy </a:t>
            </a:r>
            <a:r>
              <a:rPr lang="en" sz="1000" u="sng">
                <a:hlinkClick r:id="rId3"/>
              </a:rPr>
              <a:t>http://phil.cdc.gov/phil/home.asp</a:t>
            </a:r>
            <a:r>
              <a:rPr lang="en" sz="1100"/>
              <a:t>)</a:t>
            </a:r>
          </a:p>
          <a:p>
            <a:pPr lvl="0" rtl="0">
              <a:spcBef>
                <a:spcPts val="0"/>
              </a:spcBef>
              <a:buNone/>
            </a:pPr>
            <a:endParaRPr sz="1100"/>
          </a:p>
          <a:p>
            <a:pPr lvl="0" rtl="0">
              <a:spcBef>
                <a:spcPts val="0"/>
              </a:spcBef>
              <a:buNone/>
            </a:pPr>
            <a:endParaRPr sz="1100"/>
          </a:p>
        </p:txBody>
      </p:sp>
      <p:sp>
        <p:nvSpPr>
          <p:cNvPr id="132" name="Shape 132"/>
          <p:cNvSpPr txBox="1"/>
          <p:nvPr/>
        </p:nvSpPr>
        <p:spPr>
          <a:xfrm>
            <a:off x="3102225" y="4321375"/>
            <a:ext cx="2951399" cy="735000"/>
          </a:xfrm>
          <a:prstGeom prst="rect">
            <a:avLst/>
          </a:prstGeom>
          <a:noFill/>
          <a:ln>
            <a:noFill/>
          </a:ln>
        </p:spPr>
        <p:txBody>
          <a:bodyPr lIns="91425" tIns="91425" rIns="91425" bIns="91425" anchor="t" anchorCtr="0">
            <a:noAutofit/>
          </a:bodyPr>
          <a:lstStyle/>
          <a:p>
            <a:pPr lvl="0" rtl="0">
              <a:spcBef>
                <a:spcPts val="0"/>
              </a:spcBef>
              <a:buNone/>
            </a:pPr>
            <a:r>
              <a:rPr lang="en" sz="1100"/>
              <a:t>Figure 2:  Micrograph of </a:t>
            </a:r>
            <a:r>
              <a:rPr lang="en" sz="1100" i="1"/>
              <a:t>Borrelia burgdorferi</a:t>
            </a:r>
          </a:p>
          <a:p>
            <a:pPr lvl="0" rtl="0">
              <a:spcBef>
                <a:spcPts val="0"/>
              </a:spcBef>
              <a:buNone/>
            </a:pPr>
            <a:r>
              <a:rPr lang="en" sz="1000"/>
              <a:t>Francisella tularensis, the agent of tularemia. Photo courtesy of Frontier Interdisciplinary Program, Kansas State University.</a:t>
            </a:r>
          </a:p>
        </p:txBody>
      </p:sp>
      <p:sp>
        <p:nvSpPr>
          <p:cNvPr id="133" name="Shape 133"/>
          <p:cNvSpPr txBox="1"/>
          <p:nvPr/>
        </p:nvSpPr>
        <p:spPr>
          <a:xfrm>
            <a:off x="6202450" y="4306975"/>
            <a:ext cx="2872499" cy="807599"/>
          </a:xfrm>
          <a:prstGeom prst="rect">
            <a:avLst/>
          </a:prstGeom>
          <a:noFill/>
          <a:ln>
            <a:noFill/>
          </a:ln>
        </p:spPr>
        <p:txBody>
          <a:bodyPr lIns="91425" tIns="91425" rIns="91425" bIns="91425" anchor="t" anchorCtr="0">
            <a:noAutofit/>
          </a:bodyPr>
          <a:lstStyle/>
          <a:p>
            <a:pPr lvl="0" rtl="0">
              <a:spcBef>
                <a:spcPts val="0"/>
              </a:spcBef>
              <a:buNone/>
            </a:pPr>
            <a:r>
              <a:rPr lang="en" sz="1100"/>
              <a:t>Figure 3:  Bull’s eye rash characteristic of Lyme disease.</a:t>
            </a:r>
          </a:p>
          <a:p>
            <a:pPr lvl="0" rtl="0">
              <a:spcBef>
                <a:spcPts val="0"/>
              </a:spcBef>
              <a:buClr>
                <a:schemeClr val="dk1"/>
              </a:buClr>
              <a:buSzPct val="110000"/>
              <a:buFont typeface="Arial"/>
              <a:buNone/>
            </a:pPr>
            <a:r>
              <a:rPr lang="en" sz="1000"/>
              <a:t>(Image courtesy </a:t>
            </a:r>
            <a:r>
              <a:rPr lang="en" sz="1000" u="sng">
                <a:hlinkClick r:id="rId3"/>
              </a:rPr>
              <a:t>http://phil.cdc.gov/phil/home.asp</a:t>
            </a:r>
            <a:r>
              <a:rPr lang="en" sz="1000"/>
              <a:t> Emory University, Dr. Sellars)</a:t>
            </a:r>
          </a:p>
          <a:p>
            <a:pPr lvl="0" rtl="0">
              <a:spcBef>
                <a:spcPts val="0"/>
              </a:spcBef>
              <a:buNone/>
            </a:pPr>
            <a:endParaRPr/>
          </a:p>
        </p:txBody>
      </p:sp>
      <p:sp>
        <p:nvSpPr>
          <p:cNvPr id="134" name="Shape 134"/>
          <p:cNvSpPr txBox="1">
            <a:spLocks noGrp="1"/>
          </p:cNvSpPr>
          <p:nvPr>
            <p:ph type="ctrTitle"/>
          </p:nvPr>
        </p:nvSpPr>
        <p:spPr>
          <a:xfrm>
            <a:off x="752775" y="684400"/>
            <a:ext cx="3181800"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Lyme Disease</a:t>
            </a:r>
          </a:p>
        </p:txBody>
      </p:sp>
      <p:sp>
        <p:nvSpPr>
          <p:cNvPr id="135" name="Shape 135"/>
          <p:cNvSpPr txBox="1"/>
          <p:nvPr/>
        </p:nvSpPr>
        <p:spPr>
          <a:xfrm>
            <a:off x="4816000" y="0"/>
            <a:ext cx="4258800" cy="23378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Flu-like symptoms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Stiff neck</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Fatigue and headache</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Muscle ache &amp; joint pain</a:t>
            </a:r>
          </a:p>
        </p:txBody>
      </p:sp>
      <p:pic>
        <p:nvPicPr>
          <p:cNvPr id="136" name="Shape 136"/>
          <p:cNvPicPr preferRelativeResize="0"/>
          <p:nvPr/>
        </p:nvPicPr>
        <p:blipFill rotWithShape="1">
          <a:blip r:embed="rId4">
            <a:alphaModFix/>
          </a:blip>
          <a:srcRect t="6619" b="6619"/>
          <a:stretch/>
        </p:blipFill>
        <p:spPr>
          <a:xfrm>
            <a:off x="3172600" y="2533000"/>
            <a:ext cx="2697299" cy="1866000"/>
          </a:xfrm>
          <a:prstGeom prst="rect">
            <a:avLst/>
          </a:prstGeom>
          <a:noFill/>
          <a:ln>
            <a:noFill/>
          </a:ln>
        </p:spPr>
      </p:pic>
      <p:pic>
        <p:nvPicPr>
          <p:cNvPr id="137" name="Shape 137"/>
          <p:cNvPicPr preferRelativeResize="0"/>
          <p:nvPr/>
        </p:nvPicPr>
        <p:blipFill rotWithShape="1">
          <a:blip r:embed="rId5">
            <a:alphaModFix/>
          </a:blip>
          <a:srcRect/>
          <a:stretch/>
        </p:blipFill>
        <p:spPr>
          <a:xfrm>
            <a:off x="218950" y="2533000"/>
            <a:ext cx="2697300" cy="1865999"/>
          </a:xfrm>
          <a:prstGeom prst="rect">
            <a:avLst/>
          </a:prstGeom>
          <a:noFill/>
          <a:ln>
            <a:noFill/>
          </a:ln>
        </p:spPr>
      </p:pic>
      <p:pic>
        <p:nvPicPr>
          <p:cNvPr id="138" name="Shape 138"/>
          <p:cNvPicPr preferRelativeResize="0"/>
          <p:nvPr/>
        </p:nvPicPr>
        <p:blipFill rotWithShape="1">
          <a:blip r:embed="rId6">
            <a:alphaModFix/>
          </a:blip>
          <a:srcRect l="11407" r="11407" b="7859"/>
          <a:stretch/>
        </p:blipFill>
        <p:spPr>
          <a:xfrm>
            <a:off x="6202450" y="2533000"/>
            <a:ext cx="2697300" cy="1866000"/>
          </a:xfrm>
          <a:prstGeom prst="rect">
            <a:avLst/>
          </a:prstGeom>
          <a:noFill/>
          <a:ln>
            <a:noFill/>
          </a:ln>
        </p:spPr>
      </p:pic>
      <p:pic>
        <p:nvPicPr>
          <p:cNvPr id="139" name="Shape 139"/>
          <p:cNvPicPr preferRelativeResize="0"/>
          <p:nvPr/>
        </p:nvPicPr>
        <p:blipFill rotWithShape="1">
          <a:blip r:embed="rId5">
            <a:alphaModFix/>
          </a:blip>
          <a:srcRect l="4470" b="4942"/>
          <a:stretch/>
        </p:blipFill>
        <p:spPr>
          <a:xfrm>
            <a:off x="103300" y="0"/>
            <a:ext cx="8835900" cy="5143499"/>
          </a:xfrm>
          <a:prstGeom prst="rect">
            <a:avLst/>
          </a:prstGeom>
          <a:noFill/>
          <a:ln>
            <a:noFill/>
          </a:ln>
        </p:spPr>
      </p:pic>
      <p:pic>
        <p:nvPicPr>
          <p:cNvPr id="140" name="Shape 140"/>
          <p:cNvPicPr preferRelativeResize="0"/>
          <p:nvPr/>
        </p:nvPicPr>
        <p:blipFill rotWithShape="1">
          <a:blip r:embed="rId7">
            <a:alphaModFix/>
          </a:blip>
          <a:srcRect/>
          <a:stretch/>
        </p:blipFill>
        <p:spPr>
          <a:xfrm>
            <a:off x="2725825" y="1706725"/>
            <a:ext cx="3932399" cy="2014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40"/>
                                        </p:tgtEl>
                                      </p:cBhvr>
                                    </p:animEffect>
                                    <p:set>
                                      <p:cBhvr>
                                        <p:cTn id="17" dur="1" fill="hold">
                                          <p:stCondLst>
                                            <p:cond delay="1000"/>
                                          </p:stCondLst>
                                        </p:cTn>
                                        <p:tgtEl>
                                          <p:spTgt spid="1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39"/>
                                        </p:tgtEl>
                                      </p:cBhvr>
                                    </p:animEffect>
                                    <p:set>
                                      <p:cBhvr>
                                        <p:cTn id="22" dur="1" fill="hold">
                                          <p:stCondLst>
                                            <p:cond delay="100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38674" y="4383175"/>
            <a:ext cx="3095400" cy="586800"/>
          </a:xfrm>
          <a:prstGeom prst="rect">
            <a:avLst/>
          </a:prstGeom>
          <a:noFill/>
          <a:ln>
            <a:noFill/>
          </a:ln>
        </p:spPr>
        <p:txBody>
          <a:bodyPr lIns="91425" tIns="91425" rIns="91425" bIns="91425" anchor="t" anchorCtr="0">
            <a:noAutofit/>
          </a:bodyPr>
          <a:lstStyle/>
          <a:p>
            <a:pPr lvl="0" rtl="0">
              <a:spcBef>
                <a:spcPts val="0"/>
              </a:spcBef>
              <a:buNone/>
            </a:pPr>
            <a:r>
              <a:rPr lang="en" sz="1100"/>
              <a:t>Figure 1:  Distribution of Babesiosis. Notice there are no reported cases in KS</a:t>
            </a:r>
          </a:p>
          <a:p>
            <a:pPr lvl="0" rtl="0">
              <a:spcBef>
                <a:spcPts val="0"/>
              </a:spcBef>
              <a:buNone/>
            </a:pPr>
            <a:r>
              <a:rPr lang="en" sz="1100"/>
              <a:t>(</a:t>
            </a:r>
            <a:r>
              <a:rPr lang="en" sz="1000"/>
              <a:t>Image courtesy </a:t>
            </a:r>
            <a:r>
              <a:rPr lang="en" sz="1000" u="sng">
                <a:hlinkClick r:id="rId3"/>
              </a:rPr>
              <a:t>http://phil.cdc.gov/phil/home.asp</a:t>
            </a:r>
            <a:r>
              <a:rPr lang="en" sz="1100"/>
              <a:t>)</a:t>
            </a:r>
          </a:p>
        </p:txBody>
      </p:sp>
      <p:sp>
        <p:nvSpPr>
          <p:cNvPr id="146" name="Shape 146"/>
          <p:cNvSpPr txBox="1"/>
          <p:nvPr/>
        </p:nvSpPr>
        <p:spPr>
          <a:xfrm>
            <a:off x="5979425" y="4335775"/>
            <a:ext cx="3095400" cy="735000"/>
          </a:xfrm>
          <a:prstGeom prst="rect">
            <a:avLst/>
          </a:prstGeom>
          <a:noFill/>
          <a:ln>
            <a:noFill/>
          </a:ln>
        </p:spPr>
        <p:txBody>
          <a:bodyPr lIns="91425" tIns="91425" rIns="91425" bIns="91425" anchor="t" anchorCtr="0">
            <a:noAutofit/>
          </a:bodyPr>
          <a:lstStyle/>
          <a:p>
            <a:pPr lvl="0" rtl="0">
              <a:spcBef>
                <a:spcPts val="0"/>
              </a:spcBef>
              <a:buNone/>
            </a:pPr>
            <a:r>
              <a:rPr lang="en" sz="1100"/>
              <a:t>Figure 3:  Skin rash associated with of </a:t>
            </a:r>
          </a:p>
          <a:p>
            <a:pPr lvl="0" rtl="0">
              <a:spcBef>
                <a:spcPts val="0"/>
              </a:spcBef>
              <a:buNone/>
            </a:pPr>
            <a:r>
              <a:rPr lang="en" sz="1100"/>
              <a:t>Babesiosis</a:t>
            </a:r>
          </a:p>
          <a:p>
            <a:pPr lvl="0" rtl="0">
              <a:spcBef>
                <a:spcPts val="0"/>
              </a:spcBef>
              <a:buClr>
                <a:schemeClr val="dk1"/>
              </a:buClr>
              <a:buSzPct val="110000"/>
              <a:buFont typeface="Arial"/>
              <a:buNone/>
            </a:pPr>
            <a:r>
              <a:rPr lang="en" sz="1000"/>
              <a:t>(Image courtesy </a:t>
            </a:r>
            <a:r>
              <a:rPr lang="en" sz="1000" u="sng">
                <a:hlinkClick r:id="rId3"/>
              </a:rPr>
              <a:t>http://phil.cdc.gov/phil/home.asp</a:t>
            </a:r>
            <a:r>
              <a:rPr lang="en" sz="1000"/>
              <a:t>)</a:t>
            </a:r>
          </a:p>
          <a:p>
            <a:pPr lvl="0" rtl="0">
              <a:spcBef>
                <a:spcPts val="0"/>
              </a:spcBef>
              <a:buNone/>
            </a:pPr>
            <a:endParaRPr/>
          </a:p>
        </p:txBody>
      </p:sp>
      <p:sp>
        <p:nvSpPr>
          <p:cNvPr id="147" name="Shape 147"/>
          <p:cNvSpPr txBox="1"/>
          <p:nvPr/>
        </p:nvSpPr>
        <p:spPr>
          <a:xfrm>
            <a:off x="3056650" y="4280875"/>
            <a:ext cx="3353399" cy="844799"/>
          </a:xfrm>
          <a:prstGeom prst="rect">
            <a:avLst/>
          </a:prstGeom>
          <a:noFill/>
          <a:ln>
            <a:noFill/>
          </a:ln>
        </p:spPr>
        <p:txBody>
          <a:bodyPr lIns="91425" tIns="91425" rIns="91425" bIns="91425" anchor="t" anchorCtr="0">
            <a:noAutofit/>
          </a:bodyPr>
          <a:lstStyle/>
          <a:p>
            <a:pPr lvl="0" rtl="0">
              <a:spcBef>
                <a:spcPts val="0"/>
              </a:spcBef>
              <a:buNone/>
            </a:pPr>
            <a:r>
              <a:rPr lang="en" sz="1100"/>
              <a:t>Figure 2:  Micrograph of </a:t>
            </a:r>
            <a:r>
              <a:rPr lang="en" sz="1100" i="1"/>
              <a:t>Babesia </a:t>
            </a:r>
            <a:r>
              <a:rPr lang="en" sz="1100"/>
              <a:t>protozoans</a:t>
            </a:r>
          </a:p>
          <a:p>
            <a:pPr rtl="0">
              <a:spcBef>
                <a:spcPts val="0"/>
              </a:spcBef>
              <a:buNone/>
            </a:pPr>
            <a:r>
              <a:rPr lang="en" sz="1000"/>
              <a:t>Giema-stained thin blood smear showing Babesiaorganisms sequestered in erythrocytes. </a:t>
            </a:r>
          </a:p>
          <a:p>
            <a:pPr lvl="0" rtl="0">
              <a:spcBef>
                <a:spcPts val="0"/>
              </a:spcBef>
              <a:buNone/>
            </a:pPr>
            <a:r>
              <a:rPr lang="en" sz="1000"/>
              <a:t>(Image courtesy </a:t>
            </a:r>
            <a:r>
              <a:rPr lang="en" sz="1000" u="sng">
                <a:hlinkClick r:id="rId3"/>
              </a:rPr>
              <a:t>http://phil.cdc.gov/phil/home.asp</a:t>
            </a:r>
            <a:r>
              <a:rPr lang="en" sz="1000"/>
              <a:t>)</a:t>
            </a:r>
          </a:p>
        </p:txBody>
      </p:sp>
      <p:sp>
        <p:nvSpPr>
          <p:cNvPr id="148" name="Shape 148"/>
          <p:cNvSpPr txBox="1">
            <a:spLocks noGrp="1"/>
          </p:cNvSpPr>
          <p:nvPr>
            <p:ph type="ctrTitle"/>
          </p:nvPr>
        </p:nvSpPr>
        <p:spPr>
          <a:xfrm>
            <a:off x="876650" y="526050"/>
            <a:ext cx="2744099" cy="735000"/>
          </a:xfrm>
          <a:prstGeom prst="rect">
            <a:avLst/>
          </a:prstGeom>
          <a:solidFill>
            <a:srgbClr val="9900FF"/>
          </a:solidFill>
        </p:spPr>
        <p:txBody>
          <a:bodyPr lIns="91425" tIns="91425" rIns="91425" bIns="91425" anchor="ctr" anchorCtr="0">
            <a:noAutofit/>
          </a:bodyPr>
          <a:lstStyle/>
          <a:p>
            <a:pPr lvl="0" rtl="0">
              <a:spcBef>
                <a:spcPts val="0"/>
              </a:spcBef>
              <a:buNone/>
            </a:pPr>
            <a:r>
              <a:rPr lang="en" sz="3000">
                <a:solidFill>
                  <a:srgbClr val="FFFFFF"/>
                </a:solidFill>
              </a:rPr>
              <a:t>Babesiosis</a:t>
            </a:r>
          </a:p>
        </p:txBody>
      </p:sp>
      <p:sp>
        <p:nvSpPr>
          <p:cNvPr id="149" name="Shape 149"/>
          <p:cNvSpPr txBox="1"/>
          <p:nvPr/>
        </p:nvSpPr>
        <p:spPr>
          <a:xfrm>
            <a:off x="4478900" y="153400"/>
            <a:ext cx="4584900" cy="26345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Parasitic protozoan</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Infects red blood cells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Flu-like symptoms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Can cause hemolytic anemia (destruction of red blood cells)</a:t>
            </a:r>
          </a:p>
        </p:txBody>
      </p:sp>
      <p:pic>
        <p:nvPicPr>
          <p:cNvPr id="150" name="Shape 150"/>
          <p:cNvPicPr preferRelativeResize="0"/>
          <p:nvPr/>
        </p:nvPicPr>
        <p:blipFill rotWithShape="1">
          <a:blip r:embed="rId4">
            <a:alphaModFix/>
          </a:blip>
          <a:srcRect t="23235" b="-10816"/>
          <a:stretch/>
        </p:blipFill>
        <p:spPr>
          <a:xfrm>
            <a:off x="3299000" y="2509725"/>
            <a:ext cx="2697299" cy="2157099"/>
          </a:xfrm>
          <a:prstGeom prst="rect">
            <a:avLst/>
          </a:prstGeom>
          <a:noFill/>
          <a:ln>
            <a:noFill/>
          </a:ln>
        </p:spPr>
      </p:pic>
      <p:pic>
        <p:nvPicPr>
          <p:cNvPr id="151" name="Shape 151"/>
          <p:cNvPicPr preferRelativeResize="0"/>
          <p:nvPr/>
        </p:nvPicPr>
        <p:blipFill rotWithShape="1">
          <a:blip r:embed="rId5">
            <a:alphaModFix/>
          </a:blip>
          <a:srcRect l="11999" r="12006"/>
          <a:stretch/>
        </p:blipFill>
        <p:spPr>
          <a:xfrm>
            <a:off x="6238625" y="2509725"/>
            <a:ext cx="2697299" cy="1865999"/>
          </a:xfrm>
          <a:prstGeom prst="rect">
            <a:avLst/>
          </a:prstGeom>
          <a:noFill/>
          <a:ln>
            <a:noFill/>
          </a:ln>
        </p:spPr>
      </p:pic>
      <p:pic>
        <p:nvPicPr>
          <p:cNvPr id="152" name="Shape 152"/>
          <p:cNvPicPr preferRelativeResize="0"/>
          <p:nvPr/>
        </p:nvPicPr>
        <p:blipFill rotWithShape="1">
          <a:blip r:embed="rId6">
            <a:alphaModFix/>
          </a:blip>
          <a:srcRect/>
          <a:stretch/>
        </p:blipFill>
        <p:spPr>
          <a:xfrm>
            <a:off x="312575" y="2509725"/>
            <a:ext cx="2744099" cy="1895700"/>
          </a:xfrm>
          <a:prstGeom prst="rect">
            <a:avLst/>
          </a:prstGeom>
          <a:noFill/>
          <a:ln>
            <a:noFill/>
          </a:ln>
        </p:spPr>
      </p:pic>
      <p:pic>
        <p:nvPicPr>
          <p:cNvPr id="153" name="Shape 153"/>
          <p:cNvPicPr preferRelativeResize="0"/>
          <p:nvPr/>
        </p:nvPicPr>
        <p:blipFill rotWithShape="1">
          <a:blip r:embed="rId6">
            <a:alphaModFix/>
          </a:blip>
          <a:srcRect/>
          <a:stretch/>
        </p:blipFill>
        <p:spPr>
          <a:xfrm>
            <a:off x="94937" y="0"/>
            <a:ext cx="8954099" cy="5113199"/>
          </a:xfrm>
          <a:prstGeom prst="rect">
            <a:avLst/>
          </a:prstGeom>
          <a:noFill/>
          <a:ln>
            <a:noFill/>
          </a:ln>
        </p:spPr>
      </p:pic>
      <p:pic>
        <p:nvPicPr>
          <p:cNvPr id="154" name="Shape 154"/>
          <p:cNvPicPr preferRelativeResize="0"/>
          <p:nvPr/>
        </p:nvPicPr>
        <p:blipFill rotWithShape="1">
          <a:blip r:embed="rId7">
            <a:alphaModFix/>
          </a:blip>
          <a:srcRect/>
          <a:stretch/>
        </p:blipFill>
        <p:spPr>
          <a:xfrm>
            <a:off x="3056650" y="1425550"/>
            <a:ext cx="4372199" cy="20996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54"/>
                                        </p:tgtEl>
                                      </p:cBhvr>
                                    </p:animEffect>
                                    <p:set>
                                      <p:cBhvr>
                                        <p:cTn id="17" dur="1" fill="hold">
                                          <p:stCondLst>
                                            <p:cond delay="1000"/>
                                          </p:stCondLst>
                                        </p:cTn>
                                        <p:tgtEl>
                                          <p:spTgt spid="1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53"/>
                                        </p:tgtEl>
                                      </p:cBhvr>
                                    </p:animEffect>
                                    <p:set>
                                      <p:cBhvr>
                                        <p:cTn id="22" dur="1" fill="hold">
                                          <p:stCondLst>
                                            <p:cond delay="10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6160050" y="4335775"/>
            <a:ext cx="2984100" cy="735000"/>
          </a:xfrm>
          <a:prstGeom prst="rect">
            <a:avLst/>
          </a:prstGeom>
          <a:noFill/>
          <a:ln>
            <a:noFill/>
          </a:ln>
        </p:spPr>
        <p:txBody>
          <a:bodyPr lIns="91425" tIns="91425" rIns="91425" bIns="91425" anchor="t" anchorCtr="0">
            <a:noAutofit/>
          </a:bodyPr>
          <a:lstStyle/>
          <a:p>
            <a:pPr lvl="0" rtl="0">
              <a:spcBef>
                <a:spcPts val="0"/>
              </a:spcBef>
              <a:buNone/>
            </a:pPr>
            <a:r>
              <a:rPr lang="en" sz="1100"/>
              <a:t>Figure 3:  Skin rash associated with of </a:t>
            </a:r>
          </a:p>
          <a:p>
            <a:pPr lvl="0" rtl="0">
              <a:spcBef>
                <a:spcPts val="0"/>
              </a:spcBef>
              <a:buNone/>
            </a:pPr>
            <a:r>
              <a:rPr lang="en" sz="1100"/>
              <a:t>Anaplasmosis</a:t>
            </a:r>
          </a:p>
          <a:p>
            <a:pPr lvl="0" rtl="0">
              <a:spcBef>
                <a:spcPts val="0"/>
              </a:spcBef>
              <a:buClr>
                <a:schemeClr val="dk1"/>
              </a:buClr>
              <a:buSzPct val="110000"/>
              <a:buFont typeface="Arial"/>
              <a:buNone/>
            </a:pPr>
            <a:r>
              <a:rPr lang="en" sz="1000">
                <a:solidFill>
                  <a:schemeClr val="dk1"/>
                </a:solidFill>
              </a:rPr>
              <a:t>(Image courtesy http://phil.cdc.gov/phil/home.asp)</a:t>
            </a:r>
          </a:p>
          <a:p>
            <a:pPr lvl="0" rtl="0">
              <a:spcBef>
                <a:spcPts val="0"/>
              </a:spcBef>
              <a:buNone/>
            </a:pPr>
            <a:endParaRPr/>
          </a:p>
        </p:txBody>
      </p:sp>
      <p:sp>
        <p:nvSpPr>
          <p:cNvPr id="160" name="Shape 160"/>
          <p:cNvSpPr txBox="1"/>
          <p:nvPr/>
        </p:nvSpPr>
        <p:spPr>
          <a:xfrm>
            <a:off x="3085100" y="4397575"/>
            <a:ext cx="3020999" cy="735000"/>
          </a:xfrm>
          <a:prstGeom prst="rect">
            <a:avLst/>
          </a:prstGeom>
          <a:noFill/>
          <a:ln>
            <a:noFill/>
          </a:ln>
        </p:spPr>
        <p:txBody>
          <a:bodyPr lIns="91425" tIns="91425" rIns="91425" bIns="91425" anchor="t" anchorCtr="0">
            <a:noAutofit/>
          </a:bodyPr>
          <a:lstStyle/>
          <a:p>
            <a:pPr lvl="0" rtl="0">
              <a:spcBef>
                <a:spcPts val="0"/>
              </a:spcBef>
              <a:buNone/>
            </a:pPr>
            <a:r>
              <a:rPr lang="en" sz="1100"/>
              <a:t>Figure 2:  Micrograph of </a:t>
            </a:r>
            <a:r>
              <a:rPr lang="en" sz="1100" i="1"/>
              <a:t>Anaplasma phagophytocilium</a:t>
            </a:r>
          </a:p>
          <a:p>
            <a:pPr lvl="0" rtl="0">
              <a:spcBef>
                <a:spcPts val="0"/>
              </a:spcBef>
              <a:buNone/>
            </a:pPr>
            <a:r>
              <a:rPr lang="en" sz="1000"/>
              <a:t>(Image courtesy http://phil.cdc.gov/phil/home.asp)</a:t>
            </a:r>
          </a:p>
        </p:txBody>
      </p:sp>
      <p:sp>
        <p:nvSpPr>
          <p:cNvPr id="161" name="Shape 161"/>
          <p:cNvSpPr txBox="1"/>
          <p:nvPr/>
        </p:nvSpPr>
        <p:spPr>
          <a:xfrm>
            <a:off x="287050" y="4433075"/>
            <a:ext cx="2744099" cy="586800"/>
          </a:xfrm>
          <a:prstGeom prst="rect">
            <a:avLst/>
          </a:prstGeom>
          <a:noFill/>
          <a:ln>
            <a:noFill/>
          </a:ln>
        </p:spPr>
        <p:txBody>
          <a:bodyPr lIns="91425" tIns="91425" rIns="91425" bIns="91425" anchor="t" anchorCtr="0">
            <a:noAutofit/>
          </a:bodyPr>
          <a:lstStyle/>
          <a:p>
            <a:pPr lvl="0" rtl="0">
              <a:spcBef>
                <a:spcPts val="0"/>
              </a:spcBef>
              <a:buNone/>
            </a:pPr>
            <a:r>
              <a:rPr lang="en" sz="1100"/>
              <a:t>Figure 1:  Distribution of Erlichiosis/Anaplasmosis</a:t>
            </a:r>
          </a:p>
          <a:p>
            <a:pPr lvl="0" rtl="0">
              <a:spcBef>
                <a:spcPts val="0"/>
              </a:spcBef>
              <a:buNone/>
            </a:pPr>
            <a:r>
              <a:rPr lang="en" sz="1000"/>
              <a:t>(Image courtesy http://www.kdheks.gov/)</a:t>
            </a:r>
          </a:p>
        </p:txBody>
      </p:sp>
      <p:sp>
        <p:nvSpPr>
          <p:cNvPr id="162" name="Shape 162"/>
          <p:cNvSpPr txBox="1">
            <a:spLocks noGrp="1"/>
          </p:cNvSpPr>
          <p:nvPr>
            <p:ph type="ctrTitle"/>
          </p:nvPr>
        </p:nvSpPr>
        <p:spPr>
          <a:xfrm>
            <a:off x="287050" y="505525"/>
            <a:ext cx="51680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Anaplasmosis/Ehrlichiosis</a:t>
            </a:r>
          </a:p>
        </p:txBody>
      </p:sp>
      <p:sp>
        <p:nvSpPr>
          <p:cNvPr id="163" name="Shape 163"/>
          <p:cNvSpPr txBox="1"/>
          <p:nvPr/>
        </p:nvSpPr>
        <p:spPr>
          <a:xfrm>
            <a:off x="5730400" y="124375"/>
            <a:ext cx="3342299" cy="24998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Fever, chills, headache</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Muscle pain</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Nausea and fatigue</a:t>
            </a:r>
          </a:p>
        </p:txBody>
      </p:sp>
      <p:pic>
        <p:nvPicPr>
          <p:cNvPr id="164" name="Shape 164"/>
          <p:cNvPicPr preferRelativeResize="0"/>
          <p:nvPr/>
        </p:nvPicPr>
        <p:blipFill rotWithShape="1">
          <a:blip r:embed="rId3">
            <a:alphaModFix/>
          </a:blip>
          <a:srcRect l="6657" r="6657"/>
          <a:stretch/>
        </p:blipFill>
        <p:spPr>
          <a:xfrm>
            <a:off x="3268150" y="2618850"/>
            <a:ext cx="2697299" cy="1866000"/>
          </a:xfrm>
          <a:prstGeom prst="rect">
            <a:avLst/>
          </a:prstGeom>
          <a:noFill/>
          <a:ln>
            <a:noFill/>
          </a:ln>
        </p:spPr>
      </p:pic>
      <p:pic>
        <p:nvPicPr>
          <p:cNvPr id="165" name="Shape 165"/>
          <p:cNvPicPr preferRelativeResize="0"/>
          <p:nvPr/>
        </p:nvPicPr>
        <p:blipFill rotWithShape="1">
          <a:blip r:embed="rId4">
            <a:alphaModFix/>
          </a:blip>
          <a:srcRect l="13599" t="4024" r="13599" b="10175"/>
          <a:stretch/>
        </p:blipFill>
        <p:spPr>
          <a:xfrm>
            <a:off x="6202450" y="2466450"/>
            <a:ext cx="2736000" cy="1866000"/>
          </a:xfrm>
          <a:prstGeom prst="rect">
            <a:avLst/>
          </a:prstGeom>
          <a:noFill/>
          <a:ln>
            <a:noFill/>
          </a:ln>
        </p:spPr>
      </p:pic>
      <p:pic>
        <p:nvPicPr>
          <p:cNvPr id="166" name="Shape 166"/>
          <p:cNvPicPr preferRelativeResize="0"/>
          <p:nvPr/>
        </p:nvPicPr>
        <p:blipFill rotWithShape="1">
          <a:blip r:embed="rId5">
            <a:alphaModFix/>
          </a:blip>
          <a:srcRect l="6149" t="12549" r="6376" b="7565"/>
          <a:stretch/>
        </p:blipFill>
        <p:spPr>
          <a:xfrm>
            <a:off x="287050" y="2618849"/>
            <a:ext cx="2670899" cy="1865999"/>
          </a:xfrm>
          <a:prstGeom prst="rect">
            <a:avLst/>
          </a:prstGeom>
          <a:noFill/>
          <a:ln>
            <a:noFill/>
          </a:ln>
        </p:spPr>
      </p:pic>
      <p:pic>
        <p:nvPicPr>
          <p:cNvPr id="167" name="Shape 167"/>
          <p:cNvPicPr preferRelativeResize="0"/>
          <p:nvPr/>
        </p:nvPicPr>
        <p:blipFill rotWithShape="1">
          <a:blip r:embed="rId5">
            <a:alphaModFix/>
          </a:blip>
          <a:srcRect l="6149" t="12549" r="6376" b="7565"/>
          <a:stretch/>
        </p:blipFill>
        <p:spPr>
          <a:xfrm>
            <a:off x="23600" y="-15150"/>
            <a:ext cx="9144000" cy="5173799"/>
          </a:xfrm>
          <a:prstGeom prst="rect">
            <a:avLst/>
          </a:prstGeom>
          <a:noFill/>
          <a:ln>
            <a:noFill/>
          </a:ln>
        </p:spPr>
      </p:pic>
      <p:grpSp>
        <p:nvGrpSpPr>
          <p:cNvPr id="168" name="Shape 168"/>
          <p:cNvGrpSpPr/>
          <p:nvPr/>
        </p:nvGrpSpPr>
        <p:grpSpPr>
          <a:xfrm>
            <a:off x="2032750" y="1359475"/>
            <a:ext cx="5168099" cy="2546400"/>
            <a:chOff x="1498050" y="525850"/>
            <a:chExt cx="5168099" cy="2546400"/>
          </a:xfrm>
        </p:grpSpPr>
        <p:pic>
          <p:nvPicPr>
            <p:cNvPr id="169" name="Shape 169"/>
            <p:cNvPicPr preferRelativeResize="0"/>
            <p:nvPr/>
          </p:nvPicPr>
          <p:blipFill rotWithShape="1">
            <a:blip r:embed="rId6">
              <a:alphaModFix/>
            </a:blip>
            <a:srcRect l="14845" t="25235" r="-462" b="-6563"/>
            <a:stretch/>
          </p:blipFill>
          <p:spPr>
            <a:xfrm>
              <a:off x="1498050" y="525850"/>
              <a:ext cx="5168099" cy="2546400"/>
            </a:xfrm>
            <a:prstGeom prst="rect">
              <a:avLst/>
            </a:prstGeom>
            <a:noFill/>
            <a:ln>
              <a:noFill/>
            </a:ln>
          </p:spPr>
        </p:pic>
        <p:sp>
          <p:nvSpPr>
            <p:cNvPr id="170" name="Shape 170"/>
            <p:cNvSpPr/>
            <p:nvPr/>
          </p:nvSpPr>
          <p:spPr>
            <a:xfrm>
              <a:off x="1643000" y="525850"/>
              <a:ext cx="1734000" cy="9890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71" name="Shape 171"/>
          <p:cNvGrpSpPr/>
          <p:nvPr/>
        </p:nvGrpSpPr>
        <p:grpSpPr>
          <a:xfrm>
            <a:off x="2036799" y="1306883"/>
            <a:ext cx="5070398" cy="2395934"/>
            <a:chOff x="956618" y="1247971"/>
            <a:chExt cx="6832499" cy="2961600"/>
          </a:xfrm>
        </p:grpSpPr>
        <p:pic>
          <p:nvPicPr>
            <p:cNvPr id="172" name="Shape 172"/>
            <p:cNvPicPr preferRelativeResize="0"/>
            <p:nvPr/>
          </p:nvPicPr>
          <p:blipFill rotWithShape="1">
            <a:blip r:embed="rId7">
              <a:alphaModFix/>
            </a:blip>
            <a:srcRect l="15074" t="26105" b="18078"/>
            <a:stretch/>
          </p:blipFill>
          <p:spPr>
            <a:xfrm>
              <a:off x="956618" y="1247971"/>
              <a:ext cx="6832499" cy="2961600"/>
            </a:xfrm>
            <a:prstGeom prst="rect">
              <a:avLst/>
            </a:prstGeom>
            <a:noFill/>
            <a:ln>
              <a:noFill/>
            </a:ln>
          </p:spPr>
        </p:pic>
        <p:sp>
          <p:nvSpPr>
            <p:cNvPr id="173" name="Shape 173"/>
            <p:cNvSpPr/>
            <p:nvPr/>
          </p:nvSpPr>
          <p:spPr>
            <a:xfrm>
              <a:off x="1446181" y="1560902"/>
              <a:ext cx="2846699" cy="17897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71"/>
                                        </p:tgtEl>
                                      </p:cBhvr>
                                    </p:animEffect>
                                    <p:set>
                                      <p:cBhvr>
                                        <p:cTn id="17" dur="1" fill="hold">
                                          <p:stCondLst>
                                            <p:cond delay="1000"/>
                                          </p:stCondLst>
                                        </p:cTn>
                                        <p:tgtEl>
                                          <p:spTgt spid="17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68"/>
                                        </p:tgtEl>
                                      </p:cBhvr>
                                    </p:animEffect>
                                    <p:set>
                                      <p:cBhvr>
                                        <p:cTn id="27" dur="1" fill="hold">
                                          <p:stCondLst>
                                            <p:cond delay="1000"/>
                                          </p:stCondLst>
                                        </p:cTn>
                                        <p:tgtEl>
                                          <p:spTgt spid="16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7"/>
                                        </p:tgtEl>
                                      </p:cBhvr>
                                    </p:animEffect>
                                    <p:set>
                                      <p:cBhvr>
                                        <p:cTn id="32"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295150" y="438125"/>
            <a:ext cx="4550400" cy="1638599"/>
          </a:xfrm>
          <a:prstGeom prst="rect">
            <a:avLst/>
          </a:prstGeom>
          <a:solidFill>
            <a:srgbClr val="9900FF"/>
          </a:solidFill>
        </p:spPr>
        <p:txBody>
          <a:bodyPr lIns="91425" tIns="91425" rIns="91425" bIns="91425" anchor="ctr" anchorCtr="0">
            <a:noAutofit/>
          </a:bodyPr>
          <a:lstStyle/>
          <a:p>
            <a:pPr lvl="0" algn="l" rtl="0">
              <a:spcBef>
                <a:spcPts val="0"/>
              </a:spcBef>
              <a:buNone/>
            </a:pPr>
            <a:r>
              <a:rPr lang="en" sz="3000" u="sng">
                <a:solidFill>
                  <a:srgbClr val="FFFFFF"/>
                </a:solidFill>
              </a:rPr>
              <a:t>S</a:t>
            </a:r>
            <a:r>
              <a:rPr lang="en" sz="3000">
                <a:solidFill>
                  <a:srgbClr val="FFFFFF"/>
                </a:solidFill>
              </a:rPr>
              <a:t>outhern </a:t>
            </a:r>
            <a:r>
              <a:rPr lang="en" sz="3000" u="sng">
                <a:solidFill>
                  <a:srgbClr val="FFFFFF"/>
                </a:solidFill>
              </a:rPr>
              <a:t>T</a:t>
            </a:r>
            <a:r>
              <a:rPr lang="en" sz="3000">
                <a:solidFill>
                  <a:srgbClr val="FFFFFF"/>
                </a:solidFill>
              </a:rPr>
              <a:t>ick </a:t>
            </a:r>
            <a:r>
              <a:rPr lang="en" sz="3000" u="sng">
                <a:solidFill>
                  <a:srgbClr val="FFFFFF"/>
                </a:solidFill>
              </a:rPr>
              <a:t>A</a:t>
            </a:r>
            <a:r>
              <a:rPr lang="en" sz="3000">
                <a:solidFill>
                  <a:srgbClr val="FFFFFF"/>
                </a:solidFill>
              </a:rPr>
              <a:t>ssociated </a:t>
            </a:r>
            <a:r>
              <a:rPr lang="en" sz="3000" u="sng">
                <a:solidFill>
                  <a:srgbClr val="FFFFFF"/>
                </a:solidFill>
              </a:rPr>
              <a:t>R</a:t>
            </a:r>
            <a:r>
              <a:rPr lang="en" sz="3000">
                <a:solidFill>
                  <a:srgbClr val="FFFFFF"/>
                </a:solidFill>
              </a:rPr>
              <a:t>ash </a:t>
            </a:r>
            <a:r>
              <a:rPr lang="en" sz="3000" u="sng">
                <a:solidFill>
                  <a:srgbClr val="FFFFFF"/>
                </a:solidFill>
              </a:rPr>
              <a:t>I</a:t>
            </a:r>
            <a:r>
              <a:rPr lang="en" sz="3000">
                <a:solidFill>
                  <a:srgbClr val="FFFFFF"/>
                </a:solidFill>
              </a:rPr>
              <a:t>llness</a:t>
            </a:r>
          </a:p>
          <a:p>
            <a:pPr lvl="0" rtl="0">
              <a:spcBef>
                <a:spcPts val="0"/>
              </a:spcBef>
              <a:buNone/>
            </a:pPr>
            <a:r>
              <a:rPr lang="en" sz="3000">
                <a:solidFill>
                  <a:srgbClr val="FFFFFF"/>
                </a:solidFill>
              </a:rPr>
              <a:t>(STARI)</a:t>
            </a:r>
          </a:p>
        </p:txBody>
      </p:sp>
      <p:sp>
        <p:nvSpPr>
          <p:cNvPr id="179" name="Shape 179"/>
          <p:cNvSpPr txBox="1"/>
          <p:nvPr/>
        </p:nvSpPr>
        <p:spPr>
          <a:xfrm>
            <a:off x="295150" y="2392625"/>
            <a:ext cx="2697300" cy="1865999"/>
          </a:xfrm>
          <a:prstGeom prst="rect">
            <a:avLst/>
          </a:prstGeom>
          <a:noFill/>
          <a:ln w="19050"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1800">
              <a:solidFill>
                <a:srgbClr val="F3F3F3"/>
              </a:solidFill>
            </a:endParaRPr>
          </a:p>
          <a:p>
            <a:pPr lvl="0" rtl="0">
              <a:spcBef>
                <a:spcPts val="0"/>
              </a:spcBef>
              <a:buNone/>
            </a:pPr>
            <a:endParaRPr sz="1800">
              <a:solidFill>
                <a:srgbClr val="F3F3F3"/>
              </a:solidFill>
            </a:endParaRPr>
          </a:p>
          <a:p>
            <a:pPr lvl="0" algn="ctr" rtl="0">
              <a:spcBef>
                <a:spcPts val="0"/>
              </a:spcBef>
              <a:buNone/>
            </a:pPr>
            <a:r>
              <a:rPr lang="en" sz="1800" b="1"/>
              <a:t>No map of available showing the distribution of STARI</a:t>
            </a:r>
          </a:p>
        </p:txBody>
      </p:sp>
      <p:sp>
        <p:nvSpPr>
          <p:cNvPr id="180" name="Shape 180"/>
          <p:cNvSpPr txBox="1"/>
          <p:nvPr/>
        </p:nvSpPr>
        <p:spPr>
          <a:xfrm>
            <a:off x="4733375" y="61125"/>
            <a:ext cx="4113599" cy="2304000"/>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Headache &amp; fever</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Fatigue</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Muscle pain</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Similar to Lyme Disease but less intense symptoms</a:t>
            </a:r>
          </a:p>
        </p:txBody>
      </p:sp>
      <p:pic>
        <p:nvPicPr>
          <p:cNvPr id="181" name="Shape 181"/>
          <p:cNvPicPr preferRelativeResize="0"/>
          <p:nvPr/>
        </p:nvPicPr>
        <p:blipFill rotWithShape="1">
          <a:blip r:embed="rId3">
            <a:alphaModFix/>
          </a:blip>
          <a:srcRect l="50929" t="1555" r="1382" b="51021"/>
          <a:stretch/>
        </p:blipFill>
        <p:spPr>
          <a:xfrm>
            <a:off x="6126250" y="2392625"/>
            <a:ext cx="1474600" cy="1866000"/>
          </a:xfrm>
          <a:prstGeom prst="rect">
            <a:avLst/>
          </a:prstGeom>
          <a:noFill/>
          <a:ln>
            <a:noFill/>
          </a:ln>
        </p:spPr>
      </p:pic>
      <p:pic>
        <p:nvPicPr>
          <p:cNvPr id="182" name="Shape 182"/>
          <p:cNvPicPr preferRelativeResize="0"/>
          <p:nvPr/>
        </p:nvPicPr>
        <p:blipFill rotWithShape="1">
          <a:blip r:embed="rId3">
            <a:alphaModFix/>
          </a:blip>
          <a:srcRect l="51554" t="52272" r="7847" b="2002"/>
          <a:stretch/>
        </p:blipFill>
        <p:spPr>
          <a:xfrm>
            <a:off x="7600850" y="2392625"/>
            <a:ext cx="1338600" cy="1866000"/>
          </a:xfrm>
          <a:prstGeom prst="rect">
            <a:avLst/>
          </a:prstGeom>
          <a:noFill/>
          <a:ln>
            <a:noFill/>
          </a:ln>
        </p:spPr>
      </p:pic>
      <p:pic>
        <p:nvPicPr>
          <p:cNvPr id="183" name="Shape 183"/>
          <p:cNvPicPr preferRelativeResize="0"/>
          <p:nvPr/>
        </p:nvPicPr>
        <p:blipFill rotWithShape="1">
          <a:blip r:embed="rId4">
            <a:alphaModFix/>
          </a:blip>
          <a:srcRect l="11059" r="11059"/>
          <a:stretch/>
        </p:blipFill>
        <p:spPr>
          <a:xfrm>
            <a:off x="3298675" y="2372175"/>
            <a:ext cx="2521349" cy="1906900"/>
          </a:xfrm>
          <a:prstGeom prst="rect">
            <a:avLst/>
          </a:prstGeom>
          <a:noFill/>
          <a:ln>
            <a:noFill/>
          </a:ln>
        </p:spPr>
      </p:pic>
      <p:sp>
        <p:nvSpPr>
          <p:cNvPr id="184" name="Shape 184"/>
          <p:cNvSpPr txBox="1"/>
          <p:nvPr/>
        </p:nvSpPr>
        <p:spPr>
          <a:xfrm>
            <a:off x="3113175" y="4185600"/>
            <a:ext cx="3013200" cy="957899"/>
          </a:xfrm>
          <a:prstGeom prst="rect">
            <a:avLst/>
          </a:prstGeom>
          <a:noFill/>
          <a:ln>
            <a:noFill/>
          </a:ln>
        </p:spPr>
        <p:txBody>
          <a:bodyPr lIns="91425" tIns="91425" rIns="91425" bIns="91425" anchor="t" anchorCtr="0">
            <a:noAutofit/>
          </a:bodyPr>
          <a:lstStyle/>
          <a:p>
            <a:pPr rtl="0">
              <a:spcBef>
                <a:spcPts val="0"/>
              </a:spcBef>
              <a:buNone/>
            </a:pPr>
            <a:r>
              <a:rPr lang="en" sz="1100"/>
              <a:t>Figure 1: Researchers once hypothesized that STARI was caused by a spirochete,Borrelia lonestari, further research did not support this.</a:t>
            </a:r>
            <a:r>
              <a:rPr lang="en" sz="1000">
                <a:solidFill>
                  <a:schemeClr val="dk1"/>
                </a:solidFill>
              </a:rPr>
              <a:t>(Image courtesy http://phil.cdc.gov/phil/home.asp)</a:t>
            </a:r>
          </a:p>
          <a:p>
            <a:pPr lvl="0" rtl="0">
              <a:spcBef>
                <a:spcPts val="0"/>
              </a:spcBef>
              <a:buNone/>
            </a:pPr>
            <a:endParaRPr sz="1100"/>
          </a:p>
        </p:txBody>
      </p:sp>
      <p:sp>
        <p:nvSpPr>
          <p:cNvPr id="185" name="Shape 185"/>
          <p:cNvSpPr txBox="1"/>
          <p:nvPr/>
        </p:nvSpPr>
        <p:spPr>
          <a:xfrm>
            <a:off x="6056900" y="4321375"/>
            <a:ext cx="2951700" cy="735000"/>
          </a:xfrm>
          <a:prstGeom prst="rect">
            <a:avLst/>
          </a:prstGeom>
          <a:noFill/>
          <a:ln>
            <a:noFill/>
          </a:ln>
        </p:spPr>
        <p:txBody>
          <a:bodyPr lIns="91425" tIns="91425" rIns="91425" bIns="91425" anchor="t" anchorCtr="0">
            <a:noAutofit/>
          </a:bodyPr>
          <a:lstStyle/>
          <a:p>
            <a:pPr rtl="0">
              <a:spcBef>
                <a:spcPts val="0"/>
              </a:spcBef>
              <a:buNone/>
            </a:pPr>
            <a:r>
              <a:rPr lang="en" sz="1100"/>
              <a:t>Figure 2:  STARI rashes take many forms.</a:t>
            </a:r>
          </a:p>
          <a:p>
            <a:pPr rtl="0">
              <a:spcBef>
                <a:spcPts val="0"/>
              </a:spcBef>
              <a:buNone/>
            </a:pPr>
            <a:r>
              <a:rPr lang="en" sz="1000">
                <a:solidFill>
                  <a:schemeClr val="dk1"/>
                </a:solidFill>
              </a:rPr>
              <a:t>(Image courtesy http://phil.cdc.gov/phil/home.asp)</a:t>
            </a:r>
          </a:p>
          <a:p>
            <a:pPr lvl="0" rtl="0">
              <a:spcBef>
                <a:spcPts val="0"/>
              </a:spcBef>
              <a:buNone/>
            </a:pPr>
            <a:endParaRPr sz="10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3132525" y="4460325"/>
            <a:ext cx="3070499" cy="673199"/>
          </a:xfrm>
          <a:prstGeom prst="rect">
            <a:avLst/>
          </a:prstGeom>
          <a:noFill/>
          <a:ln>
            <a:noFill/>
          </a:ln>
        </p:spPr>
        <p:txBody>
          <a:bodyPr lIns="91425" tIns="91425" rIns="91425" bIns="91425" anchor="t" anchorCtr="0">
            <a:noAutofit/>
          </a:bodyPr>
          <a:lstStyle/>
          <a:p>
            <a:pPr lvl="0" rtl="0">
              <a:spcBef>
                <a:spcPts val="0"/>
              </a:spcBef>
              <a:buNone/>
            </a:pPr>
            <a:r>
              <a:rPr lang="en" sz="1000">
                <a:latin typeface="Verdana"/>
                <a:ea typeface="Verdana"/>
                <a:cs typeface="Verdana"/>
                <a:sym typeface="Verdana"/>
              </a:rPr>
              <a:t>Figure 2:  Micrograph of Heartland Virus (dark spots)</a:t>
            </a:r>
          </a:p>
          <a:p>
            <a:pPr lvl="0" rtl="0">
              <a:spcBef>
                <a:spcPts val="0"/>
              </a:spcBef>
              <a:buNone/>
            </a:pPr>
            <a:r>
              <a:rPr lang="en" sz="1000">
                <a:solidFill>
                  <a:schemeClr val="dk1"/>
                </a:solidFill>
              </a:rPr>
              <a:t>(Image courtesy http://phil.cdc.gov/phil/home.asp)</a:t>
            </a:r>
          </a:p>
        </p:txBody>
      </p:sp>
      <p:sp>
        <p:nvSpPr>
          <p:cNvPr id="191" name="Shape 191"/>
          <p:cNvSpPr txBox="1"/>
          <p:nvPr/>
        </p:nvSpPr>
        <p:spPr>
          <a:xfrm>
            <a:off x="160125" y="4384125"/>
            <a:ext cx="2826600" cy="911700"/>
          </a:xfrm>
          <a:prstGeom prst="rect">
            <a:avLst/>
          </a:prstGeom>
          <a:noFill/>
          <a:ln>
            <a:noFill/>
          </a:ln>
        </p:spPr>
        <p:txBody>
          <a:bodyPr lIns="91425" tIns="91425" rIns="91425" bIns="91425" anchor="t" anchorCtr="0">
            <a:noAutofit/>
          </a:bodyPr>
          <a:lstStyle/>
          <a:p>
            <a:pPr rtl="0">
              <a:spcBef>
                <a:spcPts val="0"/>
              </a:spcBef>
              <a:buNone/>
            </a:pPr>
            <a:r>
              <a:rPr lang="en" sz="1000">
                <a:latin typeface="Verdana"/>
                <a:ea typeface="Verdana"/>
                <a:cs typeface="Verdana"/>
                <a:sym typeface="Verdana"/>
              </a:rPr>
              <a:t>Figure 1:  Distribution of Heartland Virus (named after Heartland Medical Center)</a:t>
            </a:r>
          </a:p>
          <a:p>
            <a:pPr lvl="0" rtl="0">
              <a:spcBef>
                <a:spcPts val="0"/>
              </a:spcBef>
              <a:buNone/>
            </a:pPr>
            <a:endParaRPr sz="1000">
              <a:latin typeface="Verdana"/>
              <a:ea typeface="Verdana"/>
              <a:cs typeface="Verdana"/>
              <a:sym typeface="Verdana"/>
            </a:endParaRPr>
          </a:p>
          <a:p>
            <a:pPr lvl="0" rtl="0">
              <a:spcBef>
                <a:spcPts val="0"/>
              </a:spcBef>
              <a:buNone/>
            </a:pPr>
            <a:endParaRPr sz="1000">
              <a:latin typeface="Verdana"/>
              <a:ea typeface="Verdana"/>
              <a:cs typeface="Verdana"/>
              <a:sym typeface="Verdana"/>
            </a:endParaRPr>
          </a:p>
        </p:txBody>
      </p:sp>
      <p:sp>
        <p:nvSpPr>
          <p:cNvPr id="192" name="Shape 192"/>
          <p:cNvSpPr txBox="1"/>
          <p:nvPr/>
        </p:nvSpPr>
        <p:spPr>
          <a:xfrm>
            <a:off x="6203025" y="2658450"/>
            <a:ext cx="2781899" cy="1746299"/>
          </a:xfrm>
          <a:prstGeom prst="rect">
            <a:avLst/>
          </a:prstGeom>
          <a:noFill/>
          <a:ln w="28575" cap="flat">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800" b="1"/>
              <a:t>No photo available</a:t>
            </a:r>
          </a:p>
        </p:txBody>
      </p:sp>
      <p:grpSp>
        <p:nvGrpSpPr>
          <p:cNvPr id="193" name="Shape 193"/>
          <p:cNvGrpSpPr/>
          <p:nvPr/>
        </p:nvGrpSpPr>
        <p:grpSpPr>
          <a:xfrm>
            <a:off x="289374" y="2653375"/>
            <a:ext cx="2697299" cy="1746300"/>
            <a:chOff x="-1840482" y="-1526134"/>
            <a:chExt cx="11763191" cy="7371465"/>
          </a:xfrm>
        </p:grpSpPr>
        <p:pic>
          <p:nvPicPr>
            <p:cNvPr id="194" name="Shape 194"/>
            <p:cNvPicPr preferRelativeResize="0"/>
            <p:nvPr/>
          </p:nvPicPr>
          <p:blipFill>
            <a:blip r:embed="rId3">
              <a:alphaModFix/>
            </a:blip>
            <a:stretch>
              <a:fillRect/>
            </a:stretch>
          </p:blipFill>
          <p:spPr>
            <a:xfrm>
              <a:off x="-1840482" y="-1526134"/>
              <a:ext cx="11763191" cy="7371465"/>
            </a:xfrm>
            <a:prstGeom prst="rect">
              <a:avLst/>
            </a:prstGeom>
            <a:noFill/>
            <a:ln>
              <a:noFill/>
            </a:ln>
          </p:spPr>
        </p:pic>
        <p:sp>
          <p:nvSpPr>
            <p:cNvPr id="195" name="Shape 195"/>
            <p:cNvSpPr/>
            <p:nvPr/>
          </p:nvSpPr>
          <p:spPr>
            <a:xfrm>
              <a:off x="5629225" y="2768850"/>
              <a:ext cx="1410899" cy="4974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6" name="Shape 196"/>
            <p:cNvSpPr/>
            <p:nvPr/>
          </p:nvSpPr>
          <p:spPr>
            <a:xfrm>
              <a:off x="4827425" y="2068775"/>
              <a:ext cx="938700" cy="10701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97" name="Shape 197"/>
          <p:cNvSpPr txBox="1"/>
          <p:nvPr/>
        </p:nvSpPr>
        <p:spPr>
          <a:xfrm>
            <a:off x="4802925" y="-28000"/>
            <a:ext cx="4096799" cy="28337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Viral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Fever, fatigue and headaches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Diarrhea</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Loss of appetite</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Most require hospitalization (no cure)</a:t>
            </a:r>
          </a:p>
          <a:p>
            <a:pPr lvl="0" rtl="0">
              <a:spcBef>
                <a:spcPts val="0"/>
              </a:spcBef>
              <a:buNone/>
            </a:pPr>
            <a:endParaRPr sz="1100" b="1">
              <a:solidFill>
                <a:srgbClr val="9900FF"/>
              </a:solidFill>
            </a:endParaRPr>
          </a:p>
        </p:txBody>
      </p:sp>
      <p:pic>
        <p:nvPicPr>
          <p:cNvPr id="198" name="Shape 198"/>
          <p:cNvPicPr preferRelativeResize="0"/>
          <p:nvPr/>
        </p:nvPicPr>
        <p:blipFill>
          <a:blip r:embed="rId4">
            <a:alphaModFix/>
          </a:blip>
          <a:stretch>
            <a:fillRect/>
          </a:stretch>
        </p:blipFill>
        <p:spPr>
          <a:xfrm>
            <a:off x="3321175" y="2653375"/>
            <a:ext cx="2697300" cy="1746299"/>
          </a:xfrm>
          <a:prstGeom prst="rect">
            <a:avLst/>
          </a:prstGeom>
          <a:noFill/>
          <a:ln>
            <a:noFill/>
          </a:ln>
        </p:spPr>
      </p:pic>
      <p:sp>
        <p:nvSpPr>
          <p:cNvPr id="199" name="Shape 199"/>
          <p:cNvSpPr txBox="1">
            <a:spLocks noGrp="1"/>
          </p:cNvSpPr>
          <p:nvPr>
            <p:ph type="ctrTitle"/>
          </p:nvPr>
        </p:nvSpPr>
        <p:spPr>
          <a:xfrm>
            <a:off x="773900" y="649625"/>
            <a:ext cx="30704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Heartland Virus</a:t>
            </a:r>
          </a:p>
        </p:txBody>
      </p:sp>
      <p:grpSp>
        <p:nvGrpSpPr>
          <p:cNvPr id="200" name="Shape 200"/>
          <p:cNvGrpSpPr/>
          <p:nvPr/>
        </p:nvGrpSpPr>
        <p:grpSpPr>
          <a:xfrm>
            <a:off x="41566" y="23337"/>
            <a:ext cx="9060882" cy="5096825"/>
            <a:chOff x="283700" y="-2315525"/>
            <a:chExt cx="8700675" cy="5096825"/>
          </a:xfrm>
        </p:grpSpPr>
        <p:pic>
          <p:nvPicPr>
            <p:cNvPr id="201" name="Shape 201"/>
            <p:cNvPicPr preferRelativeResize="0"/>
            <p:nvPr/>
          </p:nvPicPr>
          <p:blipFill>
            <a:blip r:embed="rId3">
              <a:alphaModFix/>
            </a:blip>
            <a:stretch>
              <a:fillRect/>
            </a:stretch>
          </p:blipFill>
          <p:spPr>
            <a:xfrm>
              <a:off x="283700" y="-2315525"/>
              <a:ext cx="8700675" cy="5096825"/>
            </a:xfrm>
            <a:prstGeom prst="rect">
              <a:avLst/>
            </a:prstGeom>
            <a:noFill/>
            <a:ln>
              <a:noFill/>
            </a:ln>
          </p:spPr>
        </p:pic>
        <p:sp>
          <p:nvSpPr>
            <p:cNvPr id="202" name="Shape 202"/>
            <p:cNvSpPr/>
            <p:nvPr/>
          </p:nvSpPr>
          <p:spPr>
            <a:xfrm>
              <a:off x="5629225" y="406650"/>
              <a:ext cx="1410899" cy="4974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3" name="Shape 203"/>
            <p:cNvSpPr/>
            <p:nvPr/>
          </p:nvSpPr>
          <p:spPr>
            <a:xfrm>
              <a:off x="4752310" y="-293437"/>
              <a:ext cx="1022999" cy="10701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04" name="Shape 204"/>
          <p:cNvSpPr txBox="1"/>
          <p:nvPr/>
        </p:nvSpPr>
        <p:spPr>
          <a:xfrm rot="-601">
            <a:off x="922349" y="421849"/>
            <a:ext cx="6855600" cy="2064299"/>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a:t>TIME </a:t>
            </a:r>
          </a:p>
          <a:p>
            <a:pPr lvl="0" rtl="0">
              <a:spcBef>
                <a:spcPts val="0"/>
              </a:spcBef>
              <a:buClr>
                <a:schemeClr val="dk1"/>
              </a:buClr>
              <a:buSzPct val="100000"/>
              <a:buFont typeface="Arial"/>
              <a:buNone/>
            </a:pPr>
            <a:r>
              <a:rPr lang="en" sz="1100"/>
              <a:t>May 28, 2014</a:t>
            </a:r>
          </a:p>
          <a:p>
            <a:pPr lvl="0" rtl="0">
              <a:spcBef>
                <a:spcPts val="0"/>
              </a:spcBef>
              <a:buNone/>
            </a:pPr>
            <a:endParaRPr sz="1100"/>
          </a:p>
          <a:p>
            <a:pPr lvl="0" rtl="0">
              <a:spcBef>
                <a:spcPts val="0"/>
              </a:spcBef>
              <a:buClr>
                <a:schemeClr val="dk1"/>
              </a:buClr>
              <a:buSzPct val="78571"/>
              <a:buFont typeface="Arial"/>
              <a:buNone/>
            </a:pPr>
            <a:r>
              <a:rPr lang="en"/>
              <a:t>INFECTIOUS DISEASE</a:t>
            </a:r>
          </a:p>
          <a:p>
            <a:pPr lvl="0" rtl="0">
              <a:spcBef>
                <a:spcPts val="0"/>
              </a:spcBef>
              <a:buClr>
                <a:schemeClr val="dk1"/>
              </a:buClr>
              <a:buSzPct val="30555"/>
              <a:buFont typeface="Arial"/>
              <a:buNone/>
            </a:pPr>
            <a:r>
              <a:rPr lang="en" sz="3600">
                <a:solidFill>
                  <a:schemeClr val="dk1"/>
                </a:solidFill>
              </a:rPr>
              <a:t>Heartland Virus Claims Second U.S. Fatality</a:t>
            </a:r>
          </a:p>
          <a:p>
            <a:pPr>
              <a:spcBef>
                <a:spcPts val="0"/>
              </a:spcBef>
              <a:buNone/>
            </a:pPr>
            <a:endParaRPr/>
          </a:p>
        </p:txBody>
      </p:sp>
      <p:sp>
        <p:nvSpPr>
          <p:cNvPr id="205" name="Shape 205"/>
          <p:cNvSpPr/>
          <p:nvPr/>
        </p:nvSpPr>
        <p:spPr>
          <a:xfrm>
            <a:off x="3321175" y="2805775"/>
            <a:ext cx="1936500" cy="7350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6" name="Shape 206"/>
          <p:cNvSpPr txBox="1"/>
          <p:nvPr/>
        </p:nvSpPr>
        <p:spPr>
          <a:xfrm>
            <a:off x="922350" y="412400"/>
            <a:ext cx="6855600" cy="2083200"/>
          </a:xfrm>
          <a:prstGeom prst="rect">
            <a:avLst/>
          </a:prstGeom>
          <a:solidFill>
            <a:srgbClr val="B4A7D6"/>
          </a:solid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b="1" i="1">
                <a:solidFill>
                  <a:schemeClr val="dk1"/>
                </a:solidFill>
              </a:rPr>
              <a:t>CBS News</a:t>
            </a:r>
          </a:p>
          <a:p>
            <a:pPr lvl="0" rtl="0">
              <a:spcBef>
                <a:spcPts val="0"/>
              </a:spcBef>
              <a:buClr>
                <a:schemeClr val="dk1"/>
              </a:buClr>
              <a:buSzPct val="36666"/>
              <a:buFont typeface="Arial"/>
              <a:buNone/>
            </a:pPr>
            <a:r>
              <a:rPr lang="en" sz="3000" b="1">
                <a:solidFill>
                  <a:schemeClr val="dk1"/>
                </a:solidFill>
              </a:rPr>
              <a:t>Deadly New Tick-Borne Illness ‘The Heartland Virus’ Is On The Rise</a:t>
            </a:r>
          </a:p>
          <a:p>
            <a:pPr lvl="0" rtl="0">
              <a:spcBef>
                <a:spcPts val="0"/>
              </a:spcBef>
              <a:buClr>
                <a:schemeClr val="dk1"/>
              </a:buClr>
              <a:buSzPct val="100000"/>
              <a:buFont typeface="Arial"/>
              <a:buNone/>
            </a:pPr>
            <a:r>
              <a:rPr lang="en" sz="1100">
                <a:solidFill>
                  <a:schemeClr val="dk1"/>
                </a:solidFill>
              </a:rPr>
              <a:t>June 1, 2014 7:15 PM</a:t>
            </a:r>
          </a:p>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06"/>
                                        </p:tgtEl>
                                      </p:cBhvr>
                                    </p:animEffect>
                                    <p:set>
                                      <p:cBhvr>
                                        <p:cTn id="17" dur="1" fill="hold">
                                          <p:stCondLst>
                                            <p:cond delay="1000"/>
                                          </p:stCondLst>
                                        </p:cTn>
                                        <p:tgtEl>
                                          <p:spTgt spid="20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1"/>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000"/>
                                        <p:tgtEl>
                                          <p:spTgt spid="20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04"/>
                                        </p:tgtEl>
                                      </p:cBhvr>
                                    </p:animEffect>
                                    <p:set>
                                      <p:cBhvr>
                                        <p:cTn id="30" dur="1" fill="hold">
                                          <p:stCondLst>
                                            <p:cond delay="1000"/>
                                          </p:stCondLst>
                                        </p:cTn>
                                        <p:tgtEl>
                                          <p:spTgt spid="20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200"/>
                                        </p:tgtEl>
                                      </p:cBhvr>
                                    </p:animEffect>
                                    <p:set>
                                      <p:cBhvr>
                                        <p:cTn id="35" dur="1" fill="hold">
                                          <p:stCondLst>
                                            <p:cond delay="1000"/>
                                          </p:stCondLst>
                                        </p:cTn>
                                        <p:tgtEl>
                                          <p:spTgt spid="20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205"/>
                                        </p:tgtEl>
                                      </p:cBhvr>
                                    </p:animEffect>
                                    <p:set>
                                      <p:cBhvr>
                                        <p:cTn id="38" dur="1" fill="hold">
                                          <p:stCondLst>
                                            <p:cond delay="1000"/>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204875" y="4370725"/>
            <a:ext cx="2872499" cy="801300"/>
          </a:xfrm>
          <a:prstGeom prst="rect">
            <a:avLst/>
          </a:prstGeom>
          <a:noFill/>
          <a:ln>
            <a:noFill/>
          </a:ln>
        </p:spPr>
        <p:txBody>
          <a:bodyPr lIns="91425" tIns="91425" rIns="91425" bIns="91425" anchor="t" anchorCtr="0">
            <a:noAutofit/>
          </a:bodyPr>
          <a:lstStyle/>
          <a:p>
            <a:pPr lvl="0" rtl="0">
              <a:spcBef>
                <a:spcPts val="0"/>
              </a:spcBef>
              <a:buNone/>
            </a:pPr>
            <a:r>
              <a:rPr lang="en" sz="1200"/>
              <a:t>Figure 1:  Distribution of RMSF in KS.</a:t>
            </a:r>
          </a:p>
          <a:p>
            <a:pPr lvl="0" rtl="0">
              <a:spcBef>
                <a:spcPts val="0"/>
              </a:spcBef>
              <a:buNone/>
            </a:pPr>
            <a:endParaRPr sz="1200"/>
          </a:p>
          <a:p>
            <a:pPr>
              <a:spcBef>
                <a:spcPts val="0"/>
              </a:spcBef>
              <a:buNone/>
            </a:pPr>
            <a:r>
              <a:rPr lang="en" sz="1000"/>
              <a:t>(map courtesy kdheks.gov)</a:t>
            </a:r>
          </a:p>
        </p:txBody>
      </p:sp>
      <p:sp>
        <p:nvSpPr>
          <p:cNvPr id="212" name="Shape 212"/>
          <p:cNvSpPr txBox="1"/>
          <p:nvPr/>
        </p:nvSpPr>
        <p:spPr>
          <a:xfrm>
            <a:off x="3174650" y="4370725"/>
            <a:ext cx="3138600" cy="1018199"/>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a:t>Figure 2:  This micrograph reveals the presence of intracellular Rocky Mountain spotted fever bacteria, </a:t>
            </a:r>
            <a:r>
              <a:rPr lang="en" sz="1100" i="1"/>
              <a:t>Rickettsia rickettsii</a:t>
            </a:r>
            <a:r>
              <a:rPr lang="en" sz="1100"/>
              <a:t>.</a:t>
            </a:r>
          </a:p>
          <a:p>
            <a:pPr lvl="0" rtl="0">
              <a:spcBef>
                <a:spcPts val="0"/>
              </a:spcBef>
              <a:buClr>
                <a:schemeClr val="dk1"/>
              </a:buClr>
              <a:buSzPct val="110000"/>
              <a:buFont typeface="Arial"/>
              <a:buNone/>
            </a:pPr>
            <a:r>
              <a:rPr lang="en" sz="1000">
                <a:solidFill>
                  <a:schemeClr val="dk1"/>
                </a:solidFill>
              </a:rPr>
              <a:t>(Image courtesy http://phil.cdc.gov/phil/home.asp)</a:t>
            </a:r>
          </a:p>
          <a:p>
            <a:pPr>
              <a:spcBef>
                <a:spcPts val="0"/>
              </a:spcBef>
              <a:buNone/>
            </a:pPr>
            <a:endParaRPr sz="1100"/>
          </a:p>
        </p:txBody>
      </p:sp>
      <p:sp>
        <p:nvSpPr>
          <p:cNvPr id="213" name="Shape 213"/>
          <p:cNvSpPr txBox="1"/>
          <p:nvPr/>
        </p:nvSpPr>
        <p:spPr>
          <a:xfrm>
            <a:off x="6059525" y="4351675"/>
            <a:ext cx="3000000" cy="839399"/>
          </a:xfrm>
          <a:prstGeom prst="rect">
            <a:avLst/>
          </a:prstGeom>
          <a:noFill/>
          <a:ln>
            <a:noFill/>
          </a:ln>
        </p:spPr>
        <p:txBody>
          <a:bodyPr lIns="91425" tIns="91425" rIns="91425" bIns="91425" anchor="t" anchorCtr="0">
            <a:noAutofit/>
          </a:bodyPr>
          <a:lstStyle/>
          <a:p>
            <a:pPr lvl="0" rtl="0">
              <a:spcBef>
                <a:spcPts val="0"/>
              </a:spcBef>
              <a:buNone/>
            </a:pPr>
            <a:r>
              <a:rPr lang="en" sz="1100"/>
              <a:t>Figure 3:  The characteristic spotted rash of Rocky Mountain spotted fever</a:t>
            </a:r>
          </a:p>
          <a:p>
            <a:pPr lvl="0" rtl="0">
              <a:spcBef>
                <a:spcPts val="0"/>
              </a:spcBef>
              <a:buNone/>
            </a:pPr>
            <a:r>
              <a:rPr lang="en" sz="1000">
                <a:solidFill>
                  <a:schemeClr val="dk1"/>
                </a:solidFill>
              </a:rPr>
              <a:t>(Image courtesy http://phil.cdc.gov/phil/home.asp)</a:t>
            </a:r>
          </a:p>
          <a:p>
            <a:pPr lvl="0" rtl="0">
              <a:spcBef>
                <a:spcPts val="0"/>
              </a:spcBef>
              <a:buClr>
                <a:schemeClr val="dk1"/>
              </a:buClr>
              <a:buFont typeface="Arial"/>
              <a:buNone/>
            </a:pPr>
            <a:endParaRPr sz="1100"/>
          </a:p>
        </p:txBody>
      </p:sp>
      <p:sp>
        <p:nvSpPr>
          <p:cNvPr id="214" name="Shape 214"/>
          <p:cNvSpPr txBox="1">
            <a:spLocks noGrp="1"/>
          </p:cNvSpPr>
          <p:nvPr>
            <p:ph type="ctrTitle"/>
          </p:nvPr>
        </p:nvSpPr>
        <p:spPr>
          <a:xfrm>
            <a:off x="643375" y="497750"/>
            <a:ext cx="3979200" cy="1171199"/>
          </a:xfrm>
          <a:prstGeom prst="rect">
            <a:avLst/>
          </a:prstGeom>
          <a:solidFill>
            <a:srgbClr val="9900FF"/>
          </a:solidFill>
        </p:spPr>
        <p:txBody>
          <a:bodyPr lIns="91425" tIns="91425" rIns="91425" bIns="91425" anchor="b" anchorCtr="0">
            <a:noAutofit/>
          </a:bodyPr>
          <a:lstStyle/>
          <a:p>
            <a:pPr>
              <a:spcBef>
                <a:spcPts val="0"/>
              </a:spcBef>
              <a:buNone/>
            </a:pPr>
            <a:r>
              <a:rPr lang="en" sz="3000">
                <a:solidFill>
                  <a:srgbClr val="FFFFFF"/>
                </a:solidFill>
                <a:latin typeface="Verdana"/>
                <a:ea typeface="Verdana"/>
                <a:cs typeface="Verdana"/>
                <a:sym typeface="Verdana"/>
              </a:rPr>
              <a:t>Rocky Mountain Spotted Fever</a:t>
            </a:r>
          </a:p>
        </p:txBody>
      </p:sp>
      <p:pic>
        <p:nvPicPr>
          <p:cNvPr id="215" name="Shape 215"/>
          <p:cNvPicPr preferRelativeResize="0"/>
          <p:nvPr/>
        </p:nvPicPr>
        <p:blipFill rotWithShape="1">
          <a:blip r:embed="rId3">
            <a:alphaModFix/>
          </a:blip>
          <a:srcRect l="6371" t="12250" r="6702" b="8410"/>
          <a:stretch/>
        </p:blipFill>
        <p:spPr>
          <a:xfrm>
            <a:off x="204875" y="2330725"/>
            <a:ext cx="2915100" cy="2040000"/>
          </a:xfrm>
          <a:prstGeom prst="rect">
            <a:avLst/>
          </a:prstGeom>
          <a:noFill/>
          <a:ln>
            <a:noFill/>
          </a:ln>
        </p:spPr>
      </p:pic>
      <p:pic>
        <p:nvPicPr>
          <p:cNvPr id="216" name="Shape 216"/>
          <p:cNvPicPr preferRelativeResize="0"/>
          <p:nvPr/>
        </p:nvPicPr>
        <p:blipFill rotWithShape="1">
          <a:blip r:embed="rId4">
            <a:alphaModFix/>
          </a:blip>
          <a:srcRect l="16564" r="16564"/>
          <a:stretch/>
        </p:blipFill>
        <p:spPr>
          <a:xfrm>
            <a:off x="3272287" y="2330725"/>
            <a:ext cx="2719824" cy="2039999"/>
          </a:xfrm>
          <a:prstGeom prst="rect">
            <a:avLst/>
          </a:prstGeom>
          <a:noFill/>
          <a:ln>
            <a:noFill/>
          </a:ln>
        </p:spPr>
      </p:pic>
      <p:pic>
        <p:nvPicPr>
          <p:cNvPr id="217" name="Shape 217"/>
          <p:cNvPicPr preferRelativeResize="0"/>
          <p:nvPr/>
        </p:nvPicPr>
        <p:blipFill rotWithShape="1">
          <a:blip r:embed="rId5">
            <a:alphaModFix/>
          </a:blip>
          <a:srcRect l="17078" r="17084"/>
          <a:stretch/>
        </p:blipFill>
        <p:spPr>
          <a:xfrm>
            <a:off x="6144425" y="2335650"/>
            <a:ext cx="2915099" cy="2030149"/>
          </a:xfrm>
          <a:prstGeom prst="rect">
            <a:avLst/>
          </a:prstGeom>
          <a:noFill/>
          <a:ln>
            <a:noFill/>
          </a:ln>
        </p:spPr>
      </p:pic>
      <p:sp>
        <p:nvSpPr>
          <p:cNvPr id="218" name="Shape 218"/>
          <p:cNvSpPr txBox="1"/>
          <p:nvPr/>
        </p:nvSpPr>
        <p:spPr>
          <a:xfrm>
            <a:off x="5238925" y="160225"/>
            <a:ext cx="3719399" cy="2502899"/>
          </a:xfrm>
          <a:prstGeom prst="rect">
            <a:avLst/>
          </a:prstGeom>
          <a:noFill/>
          <a:ln>
            <a:noFill/>
          </a:ln>
        </p:spPr>
        <p:txBody>
          <a:bodyPr lIns="91425" tIns="91425" rIns="91425" bIns="91425" anchor="ctr"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Fever, nausea &amp; vomiting</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Headache, muscle pain</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Significant tiredness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Loss of appetite</a:t>
            </a:r>
          </a:p>
          <a:p>
            <a:pPr lvl="0" rtl="0">
              <a:lnSpc>
                <a:spcPct val="115000"/>
              </a:lnSpc>
              <a:spcBef>
                <a:spcPts val="2000"/>
              </a:spcBef>
              <a:buNone/>
            </a:pPr>
            <a:endParaRPr>
              <a:solidFill>
                <a:srgbClr val="FFFFFF"/>
              </a:solidFill>
            </a:endParaRPr>
          </a:p>
        </p:txBody>
      </p:sp>
      <p:pic>
        <p:nvPicPr>
          <p:cNvPr id="219" name="Shape 219"/>
          <p:cNvPicPr preferRelativeResize="0"/>
          <p:nvPr/>
        </p:nvPicPr>
        <p:blipFill rotWithShape="1">
          <a:blip r:embed="rId3">
            <a:alphaModFix/>
          </a:blip>
          <a:srcRect l="6371" t="12250" r="6702" b="8410"/>
          <a:stretch/>
        </p:blipFill>
        <p:spPr>
          <a:xfrm>
            <a:off x="0" y="0"/>
            <a:ext cx="9144000" cy="5143499"/>
          </a:xfrm>
          <a:prstGeom prst="rect">
            <a:avLst/>
          </a:prstGeom>
          <a:noFill/>
          <a:ln>
            <a:noFill/>
          </a:ln>
        </p:spPr>
      </p:pic>
      <p:grpSp>
        <p:nvGrpSpPr>
          <p:cNvPr id="220" name="Shape 220"/>
          <p:cNvGrpSpPr/>
          <p:nvPr/>
        </p:nvGrpSpPr>
        <p:grpSpPr>
          <a:xfrm>
            <a:off x="1762051" y="842900"/>
            <a:ext cx="5041744" cy="3122895"/>
            <a:chOff x="2292715" y="1339373"/>
            <a:chExt cx="3774608" cy="2410199"/>
          </a:xfrm>
        </p:grpSpPr>
        <p:grpSp>
          <p:nvGrpSpPr>
            <p:cNvPr id="221" name="Shape 221"/>
            <p:cNvGrpSpPr/>
            <p:nvPr/>
          </p:nvGrpSpPr>
          <p:grpSpPr>
            <a:xfrm>
              <a:off x="2292723" y="1339373"/>
              <a:ext cx="3774600" cy="2410199"/>
              <a:chOff x="2292723" y="1339373"/>
              <a:chExt cx="3774600" cy="2410199"/>
            </a:xfrm>
          </p:grpSpPr>
          <p:pic>
            <p:nvPicPr>
              <p:cNvPr id="222" name="Shape 222"/>
              <p:cNvPicPr preferRelativeResize="0"/>
              <p:nvPr/>
            </p:nvPicPr>
            <p:blipFill rotWithShape="1">
              <a:blip r:embed="rId6">
                <a:alphaModFix/>
              </a:blip>
              <a:srcRect/>
              <a:stretch/>
            </p:blipFill>
            <p:spPr>
              <a:xfrm>
                <a:off x="2292723" y="1339373"/>
                <a:ext cx="3774600" cy="2410199"/>
              </a:xfrm>
              <a:prstGeom prst="rect">
                <a:avLst/>
              </a:prstGeom>
              <a:noFill/>
              <a:ln>
                <a:noFill/>
              </a:ln>
            </p:spPr>
          </p:pic>
          <p:sp>
            <p:nvSpPr>
              <p:cNvPr id="223" name="Shape 223"/>
              <p:cNvSpPr/>
              <p:nvPr/>
            </p:nvSpPr>
            <p:spPr>
              <a:xfrm rot="149373">
                <a:off x="3119525" y="2030597"/>
                <a:ext cx="1450368" cy="762427"/>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24" name="Shape 224"/>
            <p:cNvSpPr txBox="1"/>
            <p:nvPr/>
          </p:nvSpPr>
          <p:spPr>
            <a:xfrm>
              <a:off x="2292715" y="3360674"/>
              <a:ext cx="3414600" cy="387899"/>
            </a:xfrm>
            <a:prstGeom prst="rect">
              <a:avLst/>
            </a:prstGeom>
            <a:noFill/>
            <a:ln>
              <a:noFill/>
            </a:ln>
          </p:spPr>
          <p:txBody>
            <a:bodyPr lIns="91425" tIns="91425" rIns="91425" bIns="91425" anchor="ctr" anchorCtr="0">
              <a:noAutofit/>
            </a:bodyPr>
            <a:lstStyle/>
            <a:p>
              <a:pPr lvl="0" rtl="0">
                <a:spcBef>
                  <a:spcPts val="0"/>
                </a:spcBef>
                <a:buNone/>
              </a:pPr>
              <a:r>
                <a:rPr lang="en" sz="1200"/>
                <a:t>http://www.cdc.gov/ticks/geographic_distribution.html</a:t>
              </a:r>
            </a:p>
          </p:txBody>
        </p:sp>
      </p:grpSp>
      <p:sp>
        <p:nvSpPr>
          <p:cNvPr id="225" name="Shape 225"/>
          <p:cNvSpPr txBox="1"/>
          <p:nvPr/>
        </p:nvSpPr>
        <p:spPr>
          <a:xfrm>
            <a:off x="628425" y="4930800"/>
            <a:ext cx="3657600" cy="4572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20"/>
                                        </p:tgtEl>
                                      </p:cBhvr>
                                    </p:animEffect>
                                    <p:set>
                                      <p:cBhvr>
                                        <p:cTn id="17" dur="1" fill="hold">
                                          <p:stCondLst>
                                            <p:cond delay="1000"/>
                                          </p:stCondLst>
                                        </p:cTn>
                                        <p:tgtEl>
                                          <p:spTgt spid="2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19"/>
                                        </p:tgtEl>
                                      </p:cBhvr>
                                    </p:animEffect>
                                    <p:set>
                                      <p:cBhvr>
                                        <p:cTn id="22" dur="1" fill="hold">
                                          <p:stCondLst>
                                            <p:cond delay="1000"/>
                                          </p:stCondLst>
                                        </p:cTn>
                                        <p:tgtEl>
                                          <p:spTgt spid="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79950" y="78600"/>
            <a:ext cx="8907599" cy="969300"/>
          </a:xfrm>
          <a:prstGeom prst="rect">
            <a:avLst/>
          </a:prstGeom>
          <a:solidFill>
            <a:srgbClr val="9900FF"/>
          </a:solidFill>
        </p:spPr>
        <p:txBody>
          <a:bodyPr lIns="91425" tIns="91425" rIns="91425" bIns="91425" anchor="ctr" anchorCtr="0">
            <a:noAutofit/>
          </a:bodyPr>
          <a:lstStyle/>
          <a:p>
            <a:pPr algn="l">
              <a:spcBef>
                <a:spcPts val="0"/>
              </a:spcBef>
              <a:buNone/>
            </a:pPr>
            <a:r>
              <a:rPr lang="en" sz="3000">
                <a:solidFill>
                  <a:srgbClr val="FFFFFF"/>
                </a:solidFill>
                <a:latin typeface="Verdana"/>
                <a:ea typeface="Verdana"/>
                <a:cs typeface="Verdana"/>
                <a:sym typeface="Verdana"/>
              </a:rPr>
              <a:t>Canine Tick-Borne Disease Agents in the U.S.</a:t>
            </a:r>
          </a:p>
        </p:txBody>
      </p:sp>
      <p:sp>
        <p:nvSpPr>
          <p:cNvPr id="231" name="Shape 231"/>
          <p:cNvSpPr txBox="1">
            <a:spLocks noGrp="1"/>
          </p:cNvSpPr>
          <p:nvPr>
            <p:ph type="subTitle" idx="1"/>
          </p:nvPr>
        </p:nvSpPr>
        <p:spPr>
          <a:xfrm>
            <a:off x="258450" y="1047900"/>
            <a:ext cx="8627099" cy="4058400"/>
          </a:xfrm>
          <a:prstGeom prst="rect">
            <a:avLst/>
          </a:prstGeom>
        </p:spPr>
        <p:txBody>
          <a:bodyPr lIns="91425" tIns="91425" rIns="91425" bIns="91425" anchor="t" anchorCtr="0">
            <a:noAutofit/>
          </a:bodyPr>
          <a:lstStyle/>
          <a:p>
            <a:pPr marL="457200" lvl="0" indent="-342900" algn="l" rtl="0">
              <a:lnSpc>
                <a:spcPct val="75000"/>
              </a:lnSpc>
              <a:spcBef>
                <a:spcPts val="1800"/>
              </a:spcBef>
              <a:buClr>
                <a:srgbClr val="000000"/>
              </a:buClr>
              <a:buSzPct val="100000"/>
              <a:buFont typeface="Verdana"/>
              <a:buChar char="●"/>
            </a:pPr>
            <a:r>
              <a:rPr lang="en" sz="1800">
                <a:solidFill>
                  <a:srgbClr val="000000"/>
                </a:solidFill>
                <a:latin typeface="Verdana"/>
                <a:ea typeface="Verdana"/>
                <a:cs typeface="Verdana"/>
                <a:sym typeface="Verdana"/>
              </a:rPr>
              <a:t>Lyme disease (Lyme borreliosis)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Borrelia burgdorferi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Ehrlichiosis/Anaplasmosis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E.canis, E.ewingii, E.chaffeensis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A.phagocytophilum, A.platys</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Rocky Mountain spotted fever</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Rickettsia ricketsii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Babesiosis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B.canis, B.gibsoni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Canine hepatozoonosis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Hepatozoan americanum, Hepatozoan canis</a:t>
            </a:r>
          </a:p>
          <a:p>
            <a:pPr marL="457200" lvl="0" indent="0" algn="l" rtl="0">
              <a:lnSpc>
                <a:spcPct val="75000"/>
              </a:lnSpc>
              <a:spcBef>
                <a:spcPts val="600"/>
              </a:spcBef>
              <a:buNone/>
            </a:pPr>
            <a:endParaRPr sz="1800" i="1">
              <a:solidFill>
                <a:srgbClr val="000000"/>
              </a:solidFill>
              <a:latin typeface="Verdana"/>
              <a:ea typeface="Verdana"/>
              <a:cs typeface="Verdana"/>
              <a:sym typeface="Verdana"/>
            </a:endParaRPr>
          </a:p>
          <a:p>
            <a:pPr>
              <a:spcBef>
                <a:spcPts val="0"/>
              </a:spcBef>
              <a:buNone/>
            </a:pPr>
            <a:endParaRPr sz="12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593825" y="296575"/>
            <a:ext cx="6671700" cy="663600"/>
          </a:xfrm>
          <a:prstGeom prst="rect">
            <a:avLst/>
          </a:prstGeom>
          <a:solidFill>
            <a:srgbClr val="9900FF"/>
          </a:solidFill>
          <a:ln>
            <a:noFill/>
          </a:ln>
        </p:spPr>
        <p:txBody>
          <a:bodyPr lIns="91425" tIns="91425" rIns="91425" bIns="91425" anchor="t" anchorCtr="0">
            <a:noAutofit/>
          </a:bodyPr>
          <a:lstStyle/>
          <a:p>
            <a:pPr>
              <a:spcBef>
                <a:spcPts val="0"/>
              </a:spcBef>
              <a:buNone/>
            </a:pPr>
            <a:r>
              <a:rPr lang="en" sz="3000" b="1">
                <a:solidFill>
                  <a:srgbClr val="FFFFFF"/>
                </a:solidFill>
              </a:rPr>
              <a:t>Possible Canine Symptoms</a:t>
            </a:r>
          </a:p>
        </p:txBody>
      </p:sp>
      <p:sp>
        <p:nvSpPr>
          <p:cNvPr id="237" name="Shape 237"/>
          <p:cNvSpPr txBox="1">
            <a:spLocks noGrp="1"/>
          </p:cNvSpPr>
          <p:nvPr>
            <p:ph type="ctrTitle"/>
          </p:nvPr>
        </p:nvSpPr>
        <p:spPr>
          <a:xfrm>
            <a:off x="1046550" y="296575"/>
            <a:ext cx="7050900" cy="914400"/>
          </a:xfrm>
          <a:prstGeom prst="rect">
            <a:avLst/>
          </a:prstGeom>
        </p:spPr>
        <p:txBody>
          <a:bodyPr lIns="91425" tIns="91425" rIns="91425" bIns="91425" anchor="b" anchorCtr="0">
            <a:noAutofit/>
          </a:bodyPr>
          <a:lstStyle/>
          <a:p>
            <a:pPr lvl="0" rtl="0">
              <a:spcBef>
                <a:spcPts val="0"/>
              </a:spcBef>
              <a:buNone/>
            </a:pPr>
            <a:endParaRPr/>
          </a:p>
          <a:p>
            <a:pPr algn="ctr" rtl="0">
              <a:spcBef>
                <a:spcPts val="0"/>
              </a:spcBef>
              <a:buNone/>
            </a:pPr>
            <a:endParaRPr sz="3000"/>
          </a:p>
          <a:p>
            <a:pPr lvl="0" algn="ctr" rtl="0">
              <a:spcBef>
                <a:spcPts val="0"/>
              </a:spcBef>
              <a:buNone/>
            </a:pPr>
            <a:endParaRPr sz="3000"/>
          </a:p>
          <a:p>
            <a:pPr algn="l">
              <a:spcBef>
                <a:spcPts val="0"/>
              </a:spcBef>
              <a:buNone/>
            </a:pPr>
            <a:endParaRPr sz="3000"/>
          </a:p>
        </p:txBody>
      </p:sp>
      <p:sp>
        <p:nvSpPr>
          <p:cNvPr id="238" name="Shape 238"/>
          <p:cNvSpPr txBox="1">
            <a:spLocks noGrp="1"/>
          </p:cNvSpPr>
          <p:nvPr>
            <p:ph type="subTitle" idx="1"/>
          </p:nvPr>
        </p:nvSpPr>
        <p:spPr>
          <a:xfrm>
            <a:off x="303600" y="988775"/>
            <a:ext cx="8536799" cy="3918900"/>
          </a:xfrm>
          <a:prstGeom prst="rect">
            <a:avLst/>
          </a:prstGeom>
        </p:spPr>
        <p:txBody>
          <a:bodyPr lIns="91425" tIns="91425" rIns="91425" bIns="91425" anchor="t" anchorCtr="0">
            <a:noAutofit/>
          </a:bodyPr>
          <a:lstStyle/>
          <a:p>
            <a:pPr lvl="0" algn="l" rtl="0">
              <a:spcBef>
                <a:spcPts val="0"/>
              </a:spcBef>
              <a:buNone/>
            </a:pPr>
            <a:endParaRPr sz="1800">
              <a:solidFill>
                <a:srgbClr val="000000"/>
              </a:solidFill>
              <a:latin typeface="Verdana"/>
              <a:ea typeface="Verdana"/>
              <a:cs typeface="Verdana"/>
              <a:sym typeface="Verdana"/>
            </a:endParaRP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Lethargy</a:t>
            </a: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May/may not have fever</a:t>
            </a: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Often have respiratory disease</a:t>
            </a: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Central nervous system signs- seizures, vestibular </a:t>
            </a:r>
          </a:p>
          <a:p>
            <a:pPr lvl="0" algn="l" rtl="0">
              <a:spcBef>
                <a:spcPts val="0"/>
              </a:spcBef>
              <a:buNone/>
            </a:pPr>
            <a:r>
              <a:rPr lang="en" sz="1800">
                <a:solidFill>
                  <a:srgbClr val="000000"/>
                </a:solidFill>
                <a:latin typeface="Verdana"/>
                <a:ea typeface="Verdana"/>
                <a:cs typeface="Verdana"/>
                <a:sym typeface="Verdana"/>
              </a:rPr>
              <a:t>      problems (balance)</a:t>
            </a: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Low platelet count</a:t>
            </a:r>
          </a:p>
          <a:p>
            <a:pPr marL="457200" lvl="0" indent="-342900" algn="l" rtl="0">
              <a:spcBef>
                <a:spcPts val="0"/>
              </a:spcBef>
              <a:buClr>
                <a:srgbClr val="000000"/>
              </a:buClr>
              <a:buSzPct val="100000"/>
              <a:buFont typeface="Verdana"/>
              <a:buChar char="●"/>
            </a:pPr>
            <a:r>
              <a:rPr lang="en" sz="1800">
                <a:solidFill>
                  <a:srgbClr val="000000"/>
                </a:solidFill>
                <a:latin typeface="Verdana"/>
                <a:ea typeface="Verdana"/>
                <a:cs typeface="Verdana"/>
                <a:sym typeface="Verdana"/>
              </a:rPr>
              <a:t>Symptoms for many tick-borne diseases are very similar</a:t>
            </a:r>
          </a:p>
          <a:p>
            <a:pPr lvl="0" algn="l" rtl="0">
              <a:spcBef>
                <a:spcPts val="0"/>
              </a:spcBef>
              <a:buNone/>
            </a:pPr>
            <a:r>
              <a:rPr lang="en" sz="1200">
                <a:solidFill>
                  <a:srgbClr val="000000"/>
                </a:solidFill>
                <a:latin typeface="Verdana"/>
                <a:ea typeface="Verdana"/>
                <a:cs typeface="Verdana"/>
                <a:sym typeface="Verdana"/>
              </a:rPr>
              <a:t>“Tick Borne Diseases: Rocky Mountain Spotted Fever” with Dr. Kate KuKunach (Stenske) </a:t>
            </a:r>
          </a:p>
          <a:p>
            <a:pPr algn="ctr" rtl="0">
              <a:spcBef>
                <a:spcPts val="0"/>
              </a:spcBef>
              <a:buNone/>
            </a:pPr>
            <a:endParaRPr sz="1800">
              <a:solidFill>
                <a:srgbClr val="000000"/>
              </a:solidFill>
              <a:latin typeface="Verdana"/>
              <a:ea typeface="Verdana"/>
              <a:cs typeface="Verdana"/>
              <a:sym typeface="Verdana"/>
            </a:endParaRPr>
          </a:p>
          <a:p>
            <a:pPr lvl="0" algn="ctr" rtl="0">
              <a:spcBef>
                <a:spcPts val="0"/>
              </a:spcBef>
              <a:buNone/>
            </a:pPr>
            <a:r>
              <a:rPr lang="en" sz="1800" b="1">
                <a:solidFill>
                  <a:srgbClr val="000000"/>
                </a:solidFill>
                <a:latin typeface="Verdana"/>
                <a:ea typeface="Verdana"/>
                <a:cs typeface="Verdana"/>
                <a:sym typeface="Verdana"/>
              </a:rPr>
              <a:t>Significance: </a:t>
            </a:r>
          </a:p>
          <a:p>
            <a:pPr lvl="0" algn="l" rtl="0">
              <a:spcBef>
                <a:spcPts val="0"/>
              </a:spcBef>
              <a:buNone/>
            </a:pPr>
            <a:r>
              <a:rPr lang="en" sz="1800">
                <a:solidFill>
                  <a:srgbClr val="000000"/>
                </a:solidFill>
                <a:latin typeface="Verdana"/>
                <a:ea typeface="Verdana"/>
                <a:cs typeface="Verdana"/>
                <a:sym typeface="Verdana"/>
              </a:rPr>
              <a:t>Pets are often </a:t>
            </a:r>
            <a:r>
              <a:rPr lang="en" sz="1800" u="sng">
                <a:solidFill>
                  <a:srgbClr val="000000"/>
                </a:solidFill>
                <a:latin typeface="Verdana"/>
                <a:ea typeface="Verdana"/>
                <a:cs typeface="Verdana"/>
                <a:sym typeface="Verdana"/>
              </a:rPr>
              <a:t>sentinels</a:t>
            </a:r>
            <a:r>
              <a:rPr lang="en" sz="1800">
                <a:solidFill>
                  <a:srgbClr val="000000"/>
                </a:solidFill>
                <a:latin typeface="Verdana"/>
                <a:ea typeface="Verdana"/>
                <a:cs typeface="Verdana"/>
                <a:sym typeface="Verdana"/>
              </a:rPr>
              <a:t> for human disease. </a:t>
            </a:r>
          </a:p>
          <a:p>
            <a:pPr lvl="0" algn="l" rtl="0">
              <a:spcBef>
                <a:spcPts val="0"/>
              </a:spcBef>
              <a:buNone/>
            </a:pPr>
            <a:r>
              <a:rPr lang="en" sz="1800">
                <a:solidFill>
                  <a:srgbClr val="000000"/>
                </a:solidFill>
                <a:latin typeface="Verdana"/>
                <a:ea typeface="Verdana"/>
                <a:cs typeface="Verdana"/>
                <a:sym typeface="Verdana"/>
              </a:rPr>
              <a:t>A pet illness may indicate a potential concern for their owners.                              </a:t>
            </a:r>
          </a:p>
          <a:p>
            <a:pPr algn="l">
              <a:spcBef>
                <a:spcPts val="0"/>
              </a:spcBef>
              <a:buNone/>
            </a:pPr>
            <a:endParaRPr sz="1800">
              <a:solidFill>
                <a:srgbClr val="000000"/>
              </a:solidFill>
              <a:latin typeface="Verdana"/>
              <a:ea typeface="Verdana"/>
              <a:cs typeface="Verdana"/>
              <a:sym typeface="Verdana"/>
            </a:endParaRPr>
          </a:p>
        </p:txBody>
      </p:sp>
      <p:pic>
        <p:nvPicPr>
          <p:cNvPr id="239" name="Shape 239"/>
          <p:cNvPicPr preferRelativeResize="0"/>
          <p:nvPr/>
        </p:nvPicPr>
        <p:blipFill>
          <a:blip r:embed="rId3">
            <a:alphaModFix/>
          </a:blip>
          <a:stretch>
            <a:fillRect/>
          </a:stretch>
        </p:blipFill>
        <p:spPr>
          <a:xfrm flipH="1">
            <a:off x="7348149" y="516450"/>
            <a:ext cx="1663525" cy="1872349"/>
          </a:xfrm>
          <a:prstGeom prst="rect">
            <a:avLst/>
          </a:prstGeom>
          <a:noFill/>
          <a:ln>
            <a:noFill/>
          </a:ln>
        </p:spPr>
      </p:pic>
      <p:sp>
        <p:nvSpPr>
          <p:cNvPr id="240" name="Shape 240"/>
          <p:cNvSpPr txBox="1"/>
          <p:nvPr/>
        </p:nvSpPr>
        <p:spPr>
          <a:xfrm>
            <a:off x="607950" y="1625525"/>
            <a:ext cx="6671700" cy="2645399"/>
          </a:xfrm>
          <a:prstGeom prst="rect">
            <a:avLst/>
          </a:prstGeom>
          <a:solidFill>
            <a:srgbClr val="9900FF"/>
          </a:solidFill>
          <a:ln w="9525" cap="flat">
            <a:solidFill>
              <a:schemeClr val="lt1"/>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4800">
                <a:solidFill>
                  <a:schemeClr val="lt1"/>
                </a:solidFill>
              </a:rPr>
              <a:t>Sentinel: to provide a guard for something or for a group of people</a:t>
            </a:r>
          </a:p>
        </p:txBody>
      </p:sp>
      <p:sp>
        <p:nvSpPr>
          <p:cNvPr id="241" name="Shape 241"/>
          <p:cNvSpPr txBox="1"/>
          <p:nvPr/>
        </p:nvSpPr>
        <p:spPr>
          <a:xfrm>
            <a:off x="7348150" y="2166500"/>
            <a:ext cx="1527599" cy="222300"/>
          </a:xfrm>
          <a:prstGeom prst="rect">
            <a:avLst/>
          </a:prstGeom>
          <a:noFill/>
          <a:ln>
            <a:noFill/>
          </a:ln>
        </p:spPr>
        <p:txBody>
          <a:bodyPr lIns="91425" tIns="91425" rIns="91425" bIns="91425" anchor="t" anchorCtr="0">
            <a:noAutofit/>
          </a:bodyPr>
          <a:lstStyle/>
          <a:p>
            <a:pPr>
              <a:spcBef>
                <a:spcPts val="0"/>
              </a:spcBef>
              <a:buNone/>
            </a:pPr>
            <a:r>
              <a:rPr lang="en" sz="1000"/>
              <a:t>c dcraig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0"/>
                                        </p:tgtEl>
                                      </p:cBhvr>
                                    </p:animEffect>
                                    <p:set>
                                      <p:cBhvr>
                                        <p:cTn id="12" dur="1" fill="hold">
                                          <p:stCondLst>
                                            <p:cond delay="100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40903"/>
            <a:ext cx="8229600" cy="857400"/>
          </a:xfrm>
          <a:prstGeom prst="rect">
            <a:avLst/>
          </a:prstGeom>
          <a:solidFill>
            <a:srgbClr val="9900FF"/>
          </a:solidFill>
        </p:spPr>
        <p:txBody>
          <a:bodyPr lIns="91425" tIns="91425" rIns="91425" bIns="91425" anchor="b" anchorCtr="0">
            <a:noAutofit/>
          </a:bodyPr>
          <a:lstStyle/>
          <a:p>
            <a:pPr algn="l">
              <a:spcBef>
                <a:spcPts val="0"/>
              </a:spcBef>
              <a:buNone/>
            </a:pPr>
            <a:r>
              <a:rPr lang="en" sz="4000">
                <a:solidFill>
                  <a:srgbClr val="F3F3F3"/>
                </a:solidFill>
                <a:latin typeface="Trebuchet MS"/>
                <a:ea typeface="Trebuchet MS"/>
                <a:cs typeface="Trebuchet MS"/>
                <a:sym typeface="Trebuchet MS"/>
              </a:rPr>
              <a:t>What is a zoonotic disease? </a:t>
            </a:r>
          </a:p>
        </p:txBody>
      </p:sp>
      <p:sp>
        <p:nvSpPr>
          <p:cNvPr id="33" name="Shape 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l" rtl="0">
              <a:lnSpc>
                <a:spcPct val="115000"/>
              </a:lnSpc>
              <a:spcBef>
                <a:spcPts val="0"/>
              </a:spcBef>
              <a:buClr>
                <a:schemeClr val="dk1"/>
              </a:buClr>
              <a:buFont typeface="Arial"/>
              <a:buNone/>
            </a:pPr>
            <a:endParaRPr sz="2200" b="1">
              <a:solidFill>
                <a:srgbClr val="009030"/>
              </a:solidFill>
              <a:latin typeface="Arial"/>
              <a:ea typeface="Arial"/>
              <a:cs typeface="Arial"/>
              <a:sym typeface="Arial"/>
            </a:endParaRPr>
          </a:p>
          <a:p>
            <a:pPr marL="457200" lvl="0" indent="-419100" algn="l" rtl="0">
              <a:spcBef>
                <a:spcPts val="0"/>
              </a:spcBef>
              <a:buClr>
                <a:srgbClr val="000000"/>
              </a:buClr>
              <a:buSzPct val="100000"/>
              <a:buFont typeface="Arial"/>
              <a:buChar char="●"/>
            </a:pPr>
            <a:r>
              <a:rPr lang="en" sz="3000">
                <a:solidFill>
                  <a:srgbClr val="BF9000"/>
                </a:solidFill>
                <a:latin typeface="Verdana"/>
                <a:ea typeface="Verdana"/>
                <a:cs typeface="Verdana"/>
                <a:sym typeface="Verdana"/>
              </a:rPr>
              <a:t>an animal disease that can be transmitted to humans  (syn: zoonosis)</a:t>
            </a:r>
          </a:p>
          <a:p>
            <a:pPr lvl="0" algn="l" rtl="0">
              <a:spcBef>
                <a:spcPts val="0"/>
              </a:spcBef>
              <a:buNone/>
            </a:pPr>
            <a:endParaRPr sz="2200">
              <a:solidFill>
                <a:schemeClr val="dk1"/>
              </a:solidFill>
              <a:latin typeface="Verdana"/>
              <a:ea typeface="Verdana"/>
              <a:cs typeface="Verdana"/>
              <a:sym typeface="Verdana"/>
            </a:endParaRPr>
          </a:p>
          <a:p>
            <a:pPr marL="457200" lvl="0" indent="-368300" algn="l" rtl="0">
              <a:spcBef>
                <a:spcPts val="0"/>
              </a:spcBef>
              <a:buClr>
                <a:srgbClr val="000000"/>
              </a:buClr>
              <a:buSzPct val="100000"/>
              <a:buFont typeface="Arial"/>
              <a:buChar char="●"/>
            </a:pPr>
            <a:r>
              <a:rPr lang="en" sz="2200" b="1">
                <a:solidFill>
                  <a:srgbClr val="009030"/>
                </a:solidFill>
                <a:latin typeface="Verdana"/>
                <a:ea typeface="Verdana"/>
                <a:cs typeface="Verdana"/>
                <a:sym typeface="Verdana"/>
              </a:rPr>
              <a:t>dictionary.reference.com</a:t>
            </a:r>
            <a:r>
              <a:rPr lang="en" sz="2200">
                <a:solidFill>
                  <a:srgbClr val="009030"/>
                </a:solidFill>
                <a:latin typeface="Verdana"/>
                <a:ea typeface="Verdana"/>
                <a:cs typeface="Verdana"/>
                <a:sym typeface="Verdana"/>
              </a:rPr>
              <a:t>/browse/</a:t>
            </a:r>
            <a:r>
              <a:rPr lang="en" sz="2200" b="1">
                <a:solidFill>
                  <a:srgbClr val="009030"/>
                </a:solidFill>
                <a:latin typeface="Verdana"/>
                <a:ea typeface="Verdana"/>
                <a:cs typeface="Verdana"/>
                <a:sym typeface="Verdana"/>
              </a:rPr>
              <a:t>zoonotic</a:t>
            </a:r>
            <a:r>
              <a:rPr lang="en" sz="2200">
                <a:solidFill>
                  <a:srgbClr val="009030"/>
                </a:solidFill>
                <a:latin typeface="Verdana"/>
                <a:ea typeface="Verdana"/>
                <a:cs typeface="Verdana"/>
                <a:sym typeface="Verdana"/>
              </a:rPr>
              <a:t>+</a:t>
            </a:r>
            <a:r>
              <a:rPr lang="en" sz="2200" b="1">
                <a:solidFill>
                  <a:srgbClr val="009030"/>
                </a:solidFill>
                <a:latin typeface="Verdana"/>
                <a:ea typeface="Verdana"/>
                <a:cs typeface="Verdana"/>
                <a:sym typeface="Verdana"/>
              </a:rPr>
              <a:t>disease</a:t>
            </a:r>
          </a:p>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5735400" y="1044075"/>
            <a:ext cx="3271124" cy="2047099"/>
          </a:xfrm>
          <a:prstGeom prst="rect">
            <a:avLst/>
          </a:prstGeom>
          <a:noFill/>
          <a:ln>
            <a:noFill/>
          </a:ln>
        </p:spPr>
      </p:pic>
      <p:sp>
        <p:nvSpPr>
          <p:cNvPr id="247" name="Shape 247"/>
          <p:cNvSpPr txBox="1">
            <a:spLocks noGrp="1"/>
          </p:cNvSpPr>
          <p:nvPr>
            <p:ph type="title"/>
          </p:nvPr>
        </p:nvSpPr>
        <p:spPr>
          <a:xfrm>
            <a:off x="395125" y="96050"/>
            <a:ext cx="8229600" cy="781199"/>
          </a:xfrm>
          <a:prstGeom prst="rect">
            <a:avLst/>
          </a:prstGeom>
          <a:solidFill>
            <a:srgbClr val="9900FF"/>
          </a:solidFill>
        </p:spPr>
        <p:txBody>
          <a:bodyPr lIns="91425" tIns="91425" rIns="91425" bIns="91425" anchor="b" anchorCtr="0">
            <a:noAutofit/>
          </a:bodyPr>
          <a:lstStyle/>
          <a:p>
            <a:pPr>
              <a:spcBef>
                <a:spcPts val="0"/>
              </a:spcBef>
              <a:buNone/>
            </a:pPr>
            <a:r>
              <a:rPr lang="en">
                <a:solidFill>
                  <a:srgbClr val="FFFFFF"/>
                </a:solidFill>
              </a:rPr>
              <a:t>Diagnosing Tick Borne Disease</a:t>
            </a:r>
          </a:p>
        </p:txBody>
      </p:sp>
      <p:sp>
        <p:nvSpPr>
          <p:cNvPr id="248" name="Shape 248"/>
          <p:cNvSpPr txBox="1">
            <a:spLocks noGrp="1"/>
          </p:cNvSpPr>
          <p:nvPr>
            <p:ph type="body" idx="1"/>
          </p:nvPr>
        </p:nvSpPr>
        <p:spPr>
          <a:xfrm>
            <a:off x="430075" y="1261176"/>
            <a:ext cx="5360400" cy="4147500"/>
          </a:xfrm>
          <a:prstGeom prst="rect">
            <a:avLst/>
          </a:prstGeom>
        </p:spPr>
        <p:txBody>
          <a:bodyPr lIns="91425" tIns="91425" rIns="91425" bIns="91425" anchor="t" anchorCtr="0">
            <a:noAutofit/>
          </a:bodyPr>
          <a:lstStyle/>
          <a:p>
            <a:pPr lvl="0" rtl="0">
              <a:spcBef>
                <a:spcPts val="0"/>
              </a:spcBef>
              <a:buNone/>
            </a:pPr>
            <a:r>
              <a:rPr lang="en" sz="2400">
                <a:latin typeface="Arial"/>
                <a:ea typeface="Arial"/>
                <a:cs typeface="Arial"/>
                <a:sym typeface="Arial"/>
              </a:rPr>
              <a:t>Clinical Diagnostic criteria include:</a:t>
            </a:r>
          </a:p>
          <a:p>
            <a:pPr marL="457200" lvl="0" indent="-381000" rtl="0">
              <a:spcBef>
                <a:spcPts val="0"/>
              </a:spcBef>
              <a:buClr>
                <a:srgbClr val="000000"/>
              </a:buClr>
              <a:buSzPct val="100000"/>
              <a:buFont typeface="Arial"/>
              <a:buChar char="●"/>
            </a:pPr>
            <a:r>
              <a:rPr lang="en" sz="2400">
                <a:latin typeface="Arial"/>
                <a:ea typeface="Arial"/>
                <a:cs typeface="Arial"/>
                <a:sym typeface="Arial"/>
              </a:rPr>
              <a:t>history of tick bite</a:t>
            </a:r>
          </a:p>
          <a:p>
            <a:pPr marL="457200" lvl="0" indent="-381000" rtl="0">
              <a:spcBef>
                <a:spcPts val="0"/>
              </a:spcBef>
              <a:buClr>
                <a:srgbClr val="000000"/>
              </a:buClr>
              <a:buSzPct val="100000"/>
              <a:buFont typeface="Arial"/>
              <a:buChar char="●"/>
            </a:pPr>
            <a:r>
              <a:rPr lang="en" sz="2400">
                <a:latin typeface="Arial"/>
                <a:ea typeface="Arial"/>
                <a:cs typeface="Arial"/>
                <a:sym typeface="Arial"/>
              </a:rPr>
              <a:t>residence in (or recent travel to) disease-</a:t>
            </a:r>
            <a:r>
              <a:rPr lang="en" sz="2400">
                <a:solidFill>
                  <a:srgbClr val="9900FF"/>
                </a:solidFill>
                <a:latin typeface="Arial"/>
                <a:ea typeface="Arial"/>
                <a:cs typeface="Arial"/>
                <a:sym typeface="Arial"/>
              </a:rPr>
              <a:t>endemic</a:t>
            </a:r>
            <a:r>
              <a:rPr lang="en" sz="2400">
                <a:latin typeface="Arial"/>
                <a:ea typeface="Arial"/>
                <a:cs typeface="Arial"/>
                <a:sym typeface="Arial"/>
              </a:rPr>
              <a:t> region</a:t>
            </a:r>
          </a:p>
          <a:p>
            <a:pPr marL="457200" lvl="0" indent="-381000" rtl="0">
              <a:spcBef>
                <a:spcPts val="0"/>
              </a:spcBef>
              <a:buClr>
                <a:srgbClr val="000000"/>
              </a:buClr>
              <a:buSzPct val="100000"/>
              <a:buFont typeface="Arial"/>
              <a:buChar char="●"/>
            </a:pPr>
            <a:r>
              <a:rPr lang="en" sz="2400">
                <a:latin typeface="Arial"/>
                <a:ea typeface="Arial"/>
                <a:cs typeface="Arial"/>
                <a:sym typeface="Arial"/>
              </a:rPr>
              <a:t>patient symptoms </a:t>
            </a:r>
          </a:p>
          <a:p>
            <a:pPr marL="457200" lvl="0" indent="-381000" rtl="0">
              <a:spcBef>
                <a:spcPts val="0"/>
              </a:spcBef>
              <a:buClr>
                <a:srgbClr val="000000"/>
              </a:buClr>
              <a:buSzPct val="100000"/>
              <a:buFont typeface="Arial"/>
              <a:buChar char="●"/>
            </a:pPr>
            <a:r>
              <a:rPr lang="en" sz="2400">
                <a:latin typeface="Arial"/>
                <a:ea typeface="Arial"/>
                <a:cs typeface="Arial"/>
                <a:sym typeface="Arial"/>
              </a:rPr>
              <a:t>laboratory confirmation of patient exposure to pathogen</a:t>
            </a:r>
          </a:p>
        </p:txBody>
      </p:sp>
      <p:sp>
        <p:nvSpPr>
          <p:cNvPr id="249" name="Shape 249"/>
          <p:cNvSpPr txBox="1"/>
          <p:nvPr/>
        </p:nvSpPr>
        <p:spPr>
          <a:xfrm>
            <a:off x="67525" y="96050"/>
            <a:ext cx="8884800" cy="4722600"/>
          </a:xfrm>
          <a:prstGeom prst="rect">
            <a:avLst/>
          </a:prstGeom>
          <a:solidFill>
            <a:schemeClr val="lt2"/>
          </a:solidFill>
          <a:ln>
            <a:noFill/>
          </a:ln>
        </p:spPr>
        <p:txBody>
          <a:bodyPr lIns="91425" tIns="91425" rIns="91425" bIns="91425" anchor="ctr" anchorCtr="0">
            <a:noAutofit/>
          </a:bodyPr>
          <a:lstStyle/>
          <a:p>
            <a:pPr algn="ctr" rtl="0">
              <a:spcBef>
                <a:spcPts val="0"/>
              </a:spcBef>
              <a:buNone/>
            </a:pPr>
            <a:r>
              <a:rPr lang="en" sz="3600" b="1">
                <a:solidFill>
                  <a:srgbClr val="9900FF"/>
                </a:solidFill>
                <a:latin typeface="Verdana"/>
                <a:ea typeface="Verdana"/>
                <a:cs typeface="Verdana"/>
                <a:sym typeface="Verdana"/>
              </a:rPr>
              <a:t>Endemic</a:t>
            </a:r>
            <a:r>
              <a:rPr lang="en" sz="3600" b="1">
                <a:latin typeface="Verdana"/>
                <a:ea typeface="Verdana"/>
                <a:cs typeface="Verdana"/>
                <a:sym typeface="Verdana"/>
              </a:rPr>
              <a:t>: normally found in, </a:t>
            </a:r>
          </a:p>
          <a:p>
            <a:pPr algn="ctr">
              <a:spcBef>
                <a:spcPts val="0"/>
              </a:spcBef>
              <a:buNone/>
            </a:pPr>
            <a:r>
              <a:rPr lang="en" sz="3600" b="1">
                <a:latin typeface="Verdana"/>
                <a:ea typeface="Verdana"/>
                <a:cs typeface="Verdana"/>
                <a:sym typeface="Verdana"/>
              </a:rPr>
              <a:t>or native to, a region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9"/>
                                        </p:tgtEl>
                                      </p:cBhvr>
                                    </p:animEffect>
                                    <p:set>
                                      <p:cBhvr>
                                        <p:cTn id="12" dur="1" fill="hold">
                                          <p:stCondLst>
                                            <p:cond delay="1000"/>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99225" y="174650"/>
            <a:ext cx="8229600" cy="1018199"/>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General Symptoms of Tick-Borne Disease</a:t>
            </a:r>
          </a:p>
        </p:txBody>
      </p:sp>
      <p:sp>
        <p:nvSpPr>
          <p:cNvPr id="255" name="Shape 255"/>
          <p:cNvSpPr txBox="1">
            <a:spLocks noGrp="1"/>
          </p:cNvSpPr>
          <p:nvPr>
            <p:ph type="body" idx="1"/>
          </p:nvPr>
        </p:nvSpPr>
        <p:spPr>
          <a:xfrm>
            <a:off x="449725" y="1197625"/>
            <a:ext cx="5901000" cy="3814800"/>
          </a:xfrm>
          <a:prstGeom prst="rect">
            <a:avLst/>
          </a:prstGeom>
        </p:spPr>
        <p:txBody>
          <a:bodyPr lIns="91425" tIns="91425" rIns="91425" bIns="91425" anchor="t" anchorCtr="0">
            <a:noAutofit/>
          </a:bodyPr>
          <a:lstStyle/>
          <a:p>
            <a:pPr marL="457200" lvl="0" indent="-342900" rtl="0">
              <a:lnSpc>
                <a:spcPct val="90000"/>
              </a:lnSpc>
              <a:spcBef>
                <a:spcPts val="0"/>
              </a:spcBef>
              <a:buClr>
                <a:srgbClr val="000000"/>
              </a:buClr>
              <a:buSzPct val="100000"/>
              <a:buFont typeface="Arial"/>
              <a:buChar char="●"/>
            </a:pPr>
            <a:r>
              <a:rPr lang="en" sz="1800">
                <a:latin typeface="Verdana"/>
                <a:ea typeface="Verdana"/>
                <a:cs typeface="Verdana"/>
                <a:sym typeface="Verdana"/>
              </a:rPr>
              <a:t>Flu-like (fever, headache, fatigue, myalgia)</a:t>
            </a:r>
          </a:p>
          <a:p>
            <a:pPr marL="457200" lvl="0" indent="-342900" rtl="0">
              <a:lnSpc>
                <a:spcPct val="90000"/>
              </a:lnSpc>
              <a:spcBef>
                <a:spcPts val="1800"/>
              </a:spcBef>
              <a:buClr>
                <a:srgbClr val="000000"/>
              </a:buClr>
              <a:buSzPct val="100000"/>
              <a:buFont typeface="Arial"/>
              <a:buChar char="●"/>
            </a:pPr>
            <a:r>
              <a:rPr lang="en" sz="1800">
                <a:latin typeface="Verdana"/>
                <a:ea typeface="Verdana"/>
                <a:cs typeface="Verdana"/>
                <a:sym typeface="Verdana"/>
              </a:rPr>
              <a:t>Rash</a:t>
            </a:r>
          </a:p>
          <a:p>
            <a:pPr marL="914400" lvl="1" indent="-342900" rtl="0">
              <a:lnSpc>
                <a:spcPct val="90000"/>
              </a:lnSpc>
              <a:spcBef>
                <a:spcPts val="600"/>
              </a:spcBef>
              <a:buClr>
                <a:srgbClr val="000000"/>
              </a:buClr>
              <a:buSzPct val="100000"/>
              <a:buFont typeface="Arial"/>
              <a:buChar char="●"/>
            </a:pPr>
            <a:r>
              <a:rPr lang="en" sz="1800">
                <a:latin typeface="Verdana"/>
                <a:ea typeface="Verdana"/>
                <a:cs typeface="Verdana"/>
                <a:sym typeface="Verdana"/>
              </a:rPr>
              <a:t>Lyme and STARI – erythema migrans (bull’s eye rash)</a:t>
            </a:r>
          </a:p>
          <a:p>
            <a:pPr marL="914400" lvl="1" indent="-342900" rtl="0">
              <a:lnSpc>
                <a:spcPct val="90000"/>
              </a:lnSpc>
              <a:spcBef>
                <a:spcPts val="600"/>
              </a:spcBef>
              <a:buClr>
                <a:srgbClr val="000000"/>
              </a:buClr>
              <a:buSzPct val="100000"/>
              <a:buFont typeface="Arial"/>
              <a:buChar char="●"/>
            </a:pPr>
            <a:r>
              <a:rPr lang="en" sz="1800">
                <a:latin typeface="Verdana"/>
                <a:ea typeface="Verdana"/>
                <a:cs typeface="Verdana"/>
                <a:sym typeface="Verdana"/>
              </a:rPr>
              <a:t>RMSF  </a:t>
            </a:r>
          </a:p>
          <a:p>
            <a:pPr marL="0" lvl="0" indent="0" rtl="0">
              <a:lnSpc>
                <a:spcPct val="90000"/>
              </a:lnSpc>
              <a:spcBef>
                <a:spcPts val="600"/>
              </a:spcBef>
              <a:buNone/>
            </a:pPr>
            <a:r>
              <a:rPr lang="en" sz="1800">
                <a:latin typeface="Verdana"/>
                <a:ea typeface="Verdana"/>
                <a:cs typeface="Verdana"/>
                <a:sym typeface="Verdana"/>
              </a:rPr>
              <a:t>Exceptions:</a:t>
            </a:r>
          </a:p>
          <a:p>
            <a:pPr marL="914400" lvl="1" indent="-342900" rtl="0">
              <a:lnSpc>
                <a:spcPct val="90000"/>
              </a:lnSpc>
              <a:spcBef>
                <a:spcPts val="600"/>
              </a:spcBef>
              <a:buClr>
                <a:srgbClr val="000000"/>
              </a:buClr>
              <a:buSzPct val="100000"/>
              <a:buFont typeface="Arial"/>
              <a:buChar char="●"/>
            </a:pPr>
            <a:r>
              <a:rPr lang="en" sz="1800">
                <a:latin typeface="Verdana"/>
                <a:ea typeface="Verdana"/>
                <a:cs typeface="Verdana"/>
                <a:sym typeface="Verdana"/>
              </a:rPr>
              <a:t>Tularemia – fever, signs depend on route of entry</a:t>
            </a:r>
          </a:p>
          <a:p>
            <a:pPr marL="914400" lvl="1" indent="-342900" rtl="0">
              <a:lnSpc>
                <a:spcPct val="90000"/>
              </a:lnSpc>
              <a:spcBef>
                <a:spcPts val="600"/>
              </a:spcBef>
              <a:buClr>
                <a:srgbClr val="000000"/>
              </a:buClr>
              <a:buSzPct val="100000"/>
              <a:buFont typeface="Arial"/>
              <a:buChar char="●"/>
            </a:pPr>
            <a:r>
              <a:rPr lang="en" sz="1800">
                <a:latin typeface="Verdana"/>
                <a:ea typeface="Verdana"/>
                <a:cs typeface="Verdana"/>
                <a:sym typeface="Verdana"/>
              </a:rPr>
              <a:t>Babesiosis – includes anemia; may recur months later</a:t>
            </a:r>
          </a:p>
          <a:p>
            <a:pPr marL="914400" lvl="1" indent="-342900" rtl="0">
              <a:lnSpc>
                <a:spcPct val="90000"/>
              </a:lnSpc>
              <a:spcBef>
                <a:spcPts val="600"/>
              </a:spcBef>
              <a:buClr>
                <a:srgbClr val="000000"/>
              </a:buClr>
              <a:buSzPct val="100000"/>
              <a:buFont typeface="Arial"/>
              <a:buChar char="●"/>
            </a:pPr>
            <a:r>
              <a:rPr lang="en" sz="1800">
                <a:latin typeface="Verdana"/>
                <a:ea typeface="Verdana"/>
                <a:cs typeface="Verdana"/>
                <a:sym typeface="Verdana"/>
              </a:rPr>
              <a:t>Tick Paralysis – ascending paralysis</a:t>
            </a:r>
          </a:p>
          <a:p>
            <a:pPr lvl="0" rtl="0">
              <a:lnSpc>
                <a:spcPct val="115000"/>
              </a:lnSpc>
              <a:spcBef>
                <a:spcPts val="0"/>
              </a:spcBef>
              <a:buClr>
                <a:schemeClr val="dk1"/>
              </a:buClr>
              <a:buFont typeface="Arial"/>
              <a:buNone/>
            </a:pPr>
            <a:endParaRPr sz="2100">
              <a:solidFill>
                <a:srgbClr val="545454"/>
              </a:solidFill>
              <a:latin typeface="Arial"/>
              <a:ea typeface="Arial"/>
              <a:cs typeface="Arial"/>
              <a:sym typeface="Arial"/>
            </a:endParaRPr>
          </a:p>
          <a:p>
            <a:pPr>
              <a:spcBef>
                <a:spcPts val="0"/>
              </a:spcBef>
              <a:buNone/>
            </a:pPr>
            <a:endParaRPr sz="2100"/>
          </a:p>
        </p:txBody>
      </p:sp>
      <p:pic>
        <p:nvPicPr>
          <p:cNvPr id="256" name="Shape 256"/>
          <p:cNvPicPr preferRelativeResize="0"/>
          <p:nvPr/>
        </p:nvPicPr>
        <p:blipFill>
          <a:blip r:embed="rId3">
            <a:alphaModFix/>
          </a:blip>
          <a:stretch>
            <a:fillRect/>
          </a:stretch>
        </p:blipFill>
        <p:spPr>
          <a:xfrm>
            <a:off x="7028646" y="737175"/>
            <a:ext cx="1709378" cy="2545074"/>
          </a:xfrm>
          <a:prstGeom prst="rect">
            <a:avLst/>
          </a:prstGeom>
          <a:noFill/>
          <a:ln>
            <a:noFill/>
          </a:ln>
        </p:spPr>
      </p:pic>
      <p:pic>
        <p:nvPicPr>
          <p:cNvPr id="257" name="Shape 257"/>
          <p:cNvPicPr preferRelativeResize="0"/>
          <p:nvPr/>
        </p:nvPicPr>
        <p:blipFill>
          <a:blip r:embed="rId4">
            <a:alphaModFix/>
          </a:blip>
          <a:stretch>
            <a:fillRect/>
          </a:stretch>
        </p:blipFill>
        <p:spPr>
          <a:xfrm>
            <a:off x="6452850" y="3369588"/>
            <a:ext cx="2328849" cy="1511709"/>
          </a:xfrm>
          <a:prstGeom prst="rect">
            <a:avLst/>
          </a:prstGeom>
          <a:noFill/>
          <a:ln>
            <a:noFill/>
          </a:ln>
        </p:spPr>
      </p:pic>
      <p:sp>
        <p:nvSpPr>
          <p:cNvPr id="258" name="Shape 258"/>
          <p:cNvSpPr txBox="1"/>
          <p:nvPr/>
        </p:nvSpPr>
        <p:spPr>
          <a:xfrm>
            <a:off x="7028650" y="4748950"/>
            <a:ext cx="1949400" cy="324599"/>
          </a:xfrm>
          <a:prstGeom prst="rect">
            <a:avLst/>
          </a:prstGeom>
          <a:noFill/>
          <a:ln>
            <a:noFill/>
          </a:ln>
        </p:spPr>
        <p:txBody>
          <a:bodyPr lIns="91425" tIns="91425" rIns="91425" bIns="91425" anchor="t" anchorCtr="0">
            <a:noAutofit/>
          </a:bodyPr>
          <a:lstStyle/>
          <a:p>
            <a:pPr>
              <a:spcBef>
                <a:spcPts val="0"/>
              </a:spcBef>
              <a:buNone/>
            </a:pPr>
            <a:endParaRPr sz="1200"/>
          </a:p>
        </p:txBody>
      </p:sp>
      <p:sp>
        <p:nvSpPr>
          <p:cNvPr id="259" name="Shape 259"/>
          <p:cNvSpPr txBox="1"/>
          <p:nvPr/>
        </p:nvSpPr>
        <p:spPr>
          <a:xfrm>
            <a:off x="5978050" y="4698775"/>
            <a:ext cx="3000000" cy="512400"/>
          </a:xfrm>
          <a:prstGeom prst="rect">
            <a:avLst/>
          </a:prstGeom>
          <a:noFill/>
          <a:ln>
            <a:noFill/>
          </a:ln>
        </p:spPr>
        <p:txBody>
          <a:bodyPr lIns="91425" tIns="91425" rIns="91425" bIns="91425" anchor="ctr" anchorCtr="0">
            <a:noAutofit/>
          </a:bodyPr>
          <a:lstStyle/>
          <a:p>
            <a:pPr lvl="0" rtl="0">
              <a:spcBef>
                <a:spcPts val="0"/>
              </a:spcBef>
              <a:buNone/>
            </a:pPr>
            <a:r>
              <a:rPr lang="en" sz="1000">
                <a:solidFill>
                  <a:schemeClr val="dk1"/>
                </a:solidFill>
              </a:rPr>
              <a:t>(Images courtesy http://phil.cdc.gov/phil/home.asp</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86000" y="104775"/>
            <a:ext cx="8229600" cy="7689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latin typeface="Verdana"/>
                <a:ea typeface="Verdana"/>
                <a:cs typeface="Verdana"/>
                <a:sym typeface="Verdana"/>
              </a:rPr>
              <a:t>Laboratory confirmation</a:t>
            </a:r>
            <a:r>
              <a:rPr lang="en"/>
              <a:t> </a:t>
            </a:r>
          </a:p>
        </p:txBody>
      </p:sp>
      <p:sp>
        <p:nvSpPr>
          <p:cNvPr id="265" name="Shape 265"/>
          <p:cNvSpPr txBox="1">
            <a:spLocks noGrp="1"/>
          </p:cNvSpPr>
          <p:nvPr>
            <p:ph type="body" idx="1"/>
          </p:nvPr>
        </p:nvSpPr>
        <p:spPr>
          <a:xfrm>
            <a:off x="386800" y="873675"/>
            <a:ext cx="8579400" cy="1445399"/>
          </a:xfrm>
          <a:prstGeom prst="rect">
            <a:avLst/>
          </a:prstGeom>
        </p:spPr>
        <p:txBody>
          <a:bodyPr lIns="91425" tIns="91425" rIns="91425" bIns="91425" anchor="t" anchorCtr="0">
            <a:noAutofit/>
          </a:bodyPr>
          <a:lstStyle/>
          <a:p>
            <a:pPr lvl="0" rtl="0">
              <a:spcBef>
                <a:spcPts val="0"/>
              </a:spcBef>
              <a:buNone/>
            </a:pPr>
            <a:r>
              <a:rPr lang="en" sz="1800" b="1">
                <a:solidFill>
                  <a:srgbClr val="9900FF"/>
                </a:solidFill>
                <a:latin typeface="Arial"/>
                <a:ea typeface="Arial"/>
                <a:cs typeface="Arial"/>
                <a:sym typeface="Arial"/>
              </a:rPr>
              <a:t>Indirect evidence of infection</a:t>
            </a:r>
          </a:p>
          <a:p>
            <a:pPr marL="457200" lvl="0" indent="-342900" rtl="0">
              <a:spcBef>
                <a:spcPts val="0"/>
              </a:spcBef>
              <a:buClr>
                <a:srgbClr val="000000"/>
              </a:buClr>
              <a:buSzPct val="100000"/>
              <a:buFont typeface="Arial"/>
              <a:buChar char="●"/>
            </a:pPr>
            <a:r>
              <a:rPr lang="en" sz="1800">
                <a:latin typeface="Arial"/>
                <a:ea typeface="Arial"/>
                <a:cs typeface="Arial"/>
                <a:sym typeface="Arial"/>
              </a:rPr>
              <a:t>Measures patient antibody response to pathogen</a:t>
            </a:r>
          </a:p>
          <a:p>
            <a:pPr marL="914400" lvl="0" indent="0" rtl="0">
              <a:spcBef>
                <a:spcPts val="0"/>
              </a:spcBef>
              <a:buNone/>
            </a:pPr>
            <a:r>
              <a:rPr lang="en" sz="1800">
                <a:latin typeface="Arial"/>
                <a:ea typeface="Arial"/>
                <a:cs typeface="Arial"/>
                <a:sym typeface="Arial"/>
              </a:rPr>
              <a:t>Western blot, ELISA, IFA</a:t>
            </a:r>
          </a:p>
          <a:p>
            <a:pPr marL="457200" lvl="0" indent="-342900" rtl="0">
              <a:spcBef>
                <a:spcPts val="0"/>
              </a:spcBef>
              <a:buClr>
                <a:srgbClr val="000000"/>
              </a:buClr>
              <a:buSzPct val="100000"/>
              <a:buFont typeface="Arial"/>
              <a:buChar char="●"/>
            </a:pPr>
            <a:r>
              <a:rPr lang="en" sz="1800">
                <a:latin typeface="Arial"/>
                <a:ea typeface="Arial"/>
                <a:cs typeface="Arial"/>
                <a:sym typeface="Arial"/>
              </a:rPr>
              <a:t>Positive result indicates patient exposure to pathogen</a:t>
            </a:r>
          </a:p>
          <a:p>
            <a:pPr marR="0" lvl="0" algn="l" rtl="0">
              <a:lnSpc>
                <a:spcPct val="100000"/>
              </a:lnSpc>
              <a:spcBef>
                <a:spcPts val="0"/>
              </a:spcBef>
              <a:spcAft>
                <a:spcPts val="0"/>
              </a:spcAft>
              <a:buNone/>
            </a:pPr>
            <a:endParaRPr sz="2200">
              <a:latin typeface="Arial"/>
              <a:ea typeface="Arial"/>
              <a:cs typeface="Arial"/>
              <a:sym typeface="Arial"/>
            </a:endParaRPr>
          </a:p>
        </p:txBody>
      </p:sp>
      <p:sp>
        <p:nvSpPr>
          <p:cNvPr id="266" name="Shape 266"/>
          <p:cNvSpPr txBox="1"/>
          <p:nvPr/>
        </p:nvSpPr>
        <p:spPr>
          <a:xfrm>
            <a:off x="6784100" y="461150"/>
            <a:ext cx="2013000" cy="1445399"/>
          </a:xfrm>
          <a:prstGeom prst="rect">
            <a:avLst/>
          </a:prstGeom>
          <a:noFill/>
          <a:ln>
            <a:noFill/>
          </a:ln>
        </p:spPr>
        <p:txBody>
          <a:bodyPr lIns="91425" tIns="91425" rIns="91425" bIns="91425" anchor="t" anchorCtr="0">
            <a:noAutofit/>
          </a:bodyPr>
          <a:lstStyle/>
          <a:p>
            <a:pPr>
              <a:spcBef>
                <a:spcPts val="0"/>
              </a:spcBef>
              <a:buNone/>
            </a:pPr>
            <a:endParaRPr/>
          </a:p>
        </p:txBody>
      </p:sp>
      <p:pic>
        <p:nvPicPr>
          <p:cNvPr id="267" name="Shape 267"/>
          <p:cNvPicPr preferRelativeResize="0"/>
          <p:nvPr/>
        </p:nvPicPr>
        <p:blipFill>
          <a:blip r:embed="rId3">
            <a:alphaModFix/>
          </a:blip>
          <a:stretch>
            <a:fillRect/>
          </a:stretch>
        </p:blipFill>
        <p:spPr>
          <a:xfrm>
            <a:off x="286000" y="2496531"/>
            <a:ext cx="2297699" cy="2441319"/>
          </a:xfrm>
          <a:prstGeom prst="rect">
            <a:avLst/>
          </a:prstGeom>
          <a:noFill/>
          <a:ln>
            <a:noFill/>
          </a:ln>
        </p:spPr>
      </p:pic>
      <p:sp>
        <p:nvSpPr>
          <p:cNvPr id="268" name="Shape 268"/>
          <p:cNvSpPr txBox="1"/>
          <p:nvPr/>
        </p:nvSpPr>
        <p:spPr>
          <a:xfrm>
            <a:off x="2790150" y="2470850"/>
            <a:ext cx="2297700" cy="629700"/>
          </a:xfrm>
          <a:prstGeom prst="rect">
            <a:avLst/>
          </a:prstGeom>
          <a:noFill/>
          <a:ln>
            <a:noFill/>
          </a:ln>
        </p:spPr>
        <p:txBody>
          <a:bodyPr lIns="91425" tIns="91425" rIns="91425" bIns="91425" anchor="t" anchorCtr="0">
            <a:noAutofit/>
          </a:bodyPr>
          <a:lstStyle/>
          <a:p>
            <a:pPr>
              <a:spcBef>
                <a:spcPts val="0"/>
              </a:spcBef>
              <a:buNone/>
            </a:pPr>
            <a:r>
              <a:rPr lang="en" sz="1800">
                <a:latin typeface="Verdana"/>
                <a:ea typeface="Verdana"/>
                <a:cs typeface="Verdana"/>
                <a:sym typeface="Verdana"/>
              </a:rPr>
              <a:t>Sample Western Blot.  Dark bands indicate positive results.</a:t>
            </a:r>
          </a:p>
        </p:txBody>
      </p:sp>
      <p:pic>
        <p:nvPicPr>
          <p:cNvPr id="269" name="Shape 269"/>
          <p:cNvPicPr preferRelativeResize="0"/>
          <p:nvPr/>
        </p:nvPicPr>
        <p:blipFill>
          <a:blip r:embed="rId4">
            <a:alphaModFix/>
          </a:blip>
          <a:stretch>
            <a:fillRect/>
          </a:stretch>
        </p:blipFill>
        <p:spPr>
          <a:xfrm>
            <a:off x="5294300" y="2415125"/>
            <a:ext cx="2871615" cy="1914425"/>
          </a:xfrm>
          <a:prstGeom prst="rect">
            <a:avLst/>
          </a:prstGeom>
          <a:noFill/>
          <a:ln>
            <a:noFill/>
          </a:ln>
        </p:spPr>
      </p:pic>
      <p:sp>
        <p:nvSpPr>
          <p:cNvPr id="270" name="Shape 270"/>
          <p:cNvSpPr txBox="1"/>
          <p:nvPr/>
        </p:nvSpPr>
        <p:spPr>
          <a:xfrm>
            <a:off x="5019000" y="4233500"/>
            <a:ext cx="3778200" cy="629700"/>
          </a:xfrm>
          <a:prstGeom prst="rect">
            <a:avLst/>
          </a:prstGeom>
          <a:noFill/>
          <a:ln>
            <a:noFill/>
          </a:ln>
        </p:spPr>
        <p:txBody>
          <a:bodyPr lIns="91425" tIns="91425" rIns="91425" bIns="91425" anchor="t" anchorCtr="0">
            <a:noAutofit/>
          </a:bodyPr>
          <a:lstStyle/>
          <a:p>
            <a:pPr lvl="0" rtl="0">
              <a:spcBef>
                <a:spcPts val="0"/>
              </a:spcBef>
              <a:buNone/>
            </a:pPr>
            <a:r>
              <a:rPr lang="en" sz="1800">
                <a:latin typeface="Verdana"/>
                <a:ea typeface="Verdana"/>
                <a:cs typeface="Verdana"/>
                <a:sym typeface="Verdana"/>
              </a:rPr>
              <a:t>Sample ELISA results.  Darker colors indicate higher patient titers*.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rgbClr val="9900FF"/>
              </a:buClr>
              <a:buSzPct val="100000"/>
              <a:buFont typeface="Verdana"/>
              <a:buChar char="●"/>
            </a:pPr>
            <a:r>
              <a:rPr lang="en" sz="1800" b="1">
                <a:solidFill>
                  <a:srgbClr val="9900FF"/>
                </a:solidFill>
                <a:latin typeface="Verdana"/>
                <a:ea typeface="Verdana"/>
                <a:cs typeface="Verdana"/>
                <a:sym typeface="Verdana"/>
              </a:rPr>
              <a:t>Direct evidence of infection</a:t>
            </a:r>
          </a:p>
          <a:p>
            <a:pPr marL="457200" lvl="0" indent="0" rtl="0">
              <a:spcBef>
                <a:spcPts val="0"/>
              </a:spcBef>
              <a:buNone/>
            </a:pPr>
            <a:r>
              <a:rPr lang="en" sz="1800">
                <a:latin typeface="Verdana"/>
                <a:ea typeface="Verdana"/>
                <a:cs typeface="Verdana"/>
                <a:sym typeface="Verdana"/>
              </a:rPr>
              <a:t>Measures presence of pathogen in patient samples (e.g. staining, live culture, PCR)</a:t>
            </a:r>
          </a:p>
          <a:p>
            <a:pPr>
              <a:spcBef>
                <a:spcPts val="0"/>
              </a:spcBef>
              <a:buNone/>
            </a:pPr>
            <a:endParaRPr>
              <a:latin typeface="Arial"/>
              <a:ea typeface="Arial"/>
              <a:cs typeface="Arial"/>
              <a:sym typeface="Arial"/>
            </a:endParaRPr>
          </a:p>
        </p:txBody>
      </p:sp>
      <p:sp>
        <p:nvSpPr>
          <p:cNvPr id="276" name="Shape 276"/>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Laboratory Confirmation cont.</a:t>
            </a:r>
          </a:p>
        </p:txBody>
      </p:sp>
      <p:pic>
        <p:nvPicPr>
          <p:cNvPr id="277" name="Shape 277"/>
          <p:cNvPicPr preferRelativeResize="0"/>
          <p:nvPr/>
        </p:nvPicPr>
        <p:blipFill>
          <a:blip r:embed="rId3">
            <a:alphaModFix/>
          </a:blip>
          <a:stretch>
            <a:fillRect/>
          </a:stretch>
        </p:blipFill>
        <p:spPr>
          <a:xfrm>
            <a:off x="779475" y="2811900"/>
            <a:ext cx="4459699" cy="1164375"/>
          </a:xfrm>
          <a:prstGeom prst="rect">
            <a:avLst/>
          </a:prstGeom>
          <a:noFill/>
          <a:ln>
            <a:noFill/>
          </a:ln>
        </p:spPr>
      </p:pic>
      <p:sp>
        <p:nvSpPr>
          <p:cNvPr id="278" name="Shape 278"/>
          <p:cNvSpPr txBox="1"/>
          <p:nvPr/>
        </p:nvSpPr>
        <p:spPr>
          <a:xfrm>
            <a:off x="5452950" y="3361625"/>
            <a:ext cx="2711999" cy="1091999"/>
          </a:xfrm>
          <a:prstGeom prst="rect">
            <a:avLst/>
          </a:prstGeom>
          <a:noFill/>
          <a:ln>
            <a:noFill/>
          </a:ln>
        </p:spPr>
        <p:txBody>
          <a:bodyPr lIns="91425" tIns="91425" rIns="91425" bIns="91425" anchor="t" anchorCtr="0">
            <a:noAutofit/>
          </a:bodyPr>
          <a:lstStyle/>
          <a:p>
            <a:pPr lvl="0" rtl="0">
              <a:spcBef>
                <a:spcPts val="0"/>
              </a:spcBef>
              <a:buNone/>
            </a:pPr>
            <a:r>
              <a:rPr lang="en" sz="1800">
                <a:latin typeface="Verdana"/>
                <a:ea typeface="Verdana"/>
                <a:cs typeface="Verdana"/>
                <a:sym typeface="Verdana"/>
              </a:rPr>
              <a:t>Sample PCR results.  Highlighted bands indicate positive results.</a:t>
            </a:r>
          </a:p>
        </p:txBody>
      </p:sp>
      <p:sp>
        <p:nvSpPr>
          <p:cNvPr id="279" name="Shape 279"/>
          <p:cNvSpPr txBox="1"/>
          <p:nvPr/>
        </p:nvSpPr>
        <p:spPr>
          <a:xfrm>
            <a:off x="779475" y="3976275"/>
            <a:ext cx="3374099" cy="502800"/>
          </a:xfrm>
          <a:prstGeom prst="rect">
            <a:avLst/>
          </a:prstGeom>
          <a:noFill/>
          <a:ln>
            <a:noFill/>
          </a:ln>
        </p:spPr>
        <p:txBody>
          <a:bodyPr lIns="91425" tIns="91425" rIns="91425" bIns="91425" anchor="t" anchorCtr="0">
            <a:noAutofit/>
          </a:bodyPr>
          <a:lstStyle/>
          <a:p>
            <a:pPr>
              <a:spcBef>
                <a:spcPts val="0"/>
              </a:spcBef>
              <a:buNone/>
            </a:pPr>
            <a:r>
              <a:rPr lang="en" sz="1000"/>
              <a:t>(Image courtesy </a:t>
            </a:r>
            <a:r>
              <a:rPr lang="en" sz="1000" u="sng">
                <a:solidFill>
                  <a:srgbClr val="0563C1"/>
                </a:solidFill>
                <a:hlinkClick r:id="rId4"/>
              </a:rPr>
              <a:t>www.plosone.org</a:t>
            </a:r>
            <a:r>
              <a:rPr lang="en" sz="1000"/>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84600" y="0"/>
            <a:ext cx="7774799" cy="824699"/>
          </a:xfrm>
          <a:prstGeom prst="rect">
            <a:avLst/>
          </a:prstGeom>
          <a:solidFill>
            <a:srgbClr val="9900FF"/>
          </a:solidFill>
        </p:spPr>
        <p:txBody>
          <a:bodyPr lIns="91425" tIns="91425" rIns="91425" bIns="91425" anchor="b"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a:spcBef>
                <a:spcPts val="0"/>
              </a:spcBef>
              <a:buNone/>
            </a:pPr>
            <a:r>
              <a:rPr lang="en">
                <a:solidFill>
                  <a:srgbClr val="FFFFFF"/>
                </a:solidFill>
                <a:latin typeface="Verdana"/>
                <a:ea typeface="Verdana"/>
                <a:cs typeface="Verdana"/>
                <a:sym typeface="Verdana"/>
              </a:rPr>
              <a:t>Prevention: Humans</a:t>
            </a:r>
          </a:p>
        </p:txBody>
      </p:sp>
      <p:sp>
        <p:nvSpPr>
          <p:cNvPr id="285" name="Shape 285"/>
          <p:cNvSpPr txBox="1">
            <a:spLocks noGrp="1"/>
          </p:cNvSpPr>
          <p:nvPr>
            <p:ph type="body" idx="1"/>
          </p:nvPr>
        </p:nvSpPr>
        <p:spPr>
          <a:xfrm>
            <a:off x="0" y="1157925"/>
            <a:ext cx="7266900" cy="3618600"/>
          </a:xfrm>
          <a:prstGeom prst="rect">
            <a:avLst/>
          </a:prstGeom>
        </p:spPr>
        <p:txBody>
          <a:bodyPr lIns="91425" tIns="91425" rIns="91425" bIns="91425" anchor="t" anchorCtr="0">
            <a:noAutofit/>
          </a:bodyPr>
          <a:lstStyle/>
          <a:p>
            <a:pPr marL="457200" lvl="0" indent="-342900" rtl="0">
              <a:lnSpc>
                <a:spcPct val="150000"/>
              </a:lnSpc>
              <a:spcBef>
                <a:spcPts val="0"/>
              </a:spcBef>
              <a:buClr>
                <a:srgbClr val="000000"/>
              </a:buClr>
              <a:buSzPct val="100000"/>
              <a:buFont typeface="Arial"/>
              <a:buChar char="●"/>
            </a:pPr>
            <a:r>
              <a:rPr lang="en" sz="1800"/>
              <a:t>Repel from skin using DEET (at least 20% concentration)</a:t>
            </a:r>
          </a:p>
          <a:p>
            <a:pPr marL="457200" lvl="0" indent="-342900" rtl="0">
              <a:lnSpc>
                <a:spcPct val="150000"/>
              </a:lnSpc>
              <a:spcBef>
                <a:spcPts val="0"/>
              </a:spcBef>
              <a:buClr>
                <a:srgbClr val="000000"/>
              </a:buClr>
              <a:buSzPct val="100000"/>
              <a:buFont typeface="Arial"/>
              <a:buChar char="●"/>
            </a:pPr>
            <a:r>
              <a:rPr lang="en" sz="1800"/>
              <a:t>Wear light colored clothing</a:t>
            </a:r>
          </a:p>
          <a:p>
            <a:pPr marL="457200" lvl="0" indent="-342900" rtl="0">
              <a:lnSpc>
                <a:spcPct val="150000"/>
              </a:lnSpc>
              <a:spcBef>
                <a:spcPts val="0"/>
              </a:spcBef>
              <a:buClr>
                <a:srgbClr val="000000"/>
              </a:buClr>
              <a:buSzPct val="100000"/>
              <a:buFont typeface="Arial"/>
              <a:buChar char="●"/>
            </a:pPr>
            <a:r>
              <a:rPr lang="en" sz="1800"/>
              <a:t>Treat gear and clothing  with permethrin (withstands washing several times) </a:t>
            </a:r>
          </a:p>
          <a:p>
            <a:pPr marL="457200" lvl="0" indent="-342900" rtl="0">
              <a:lnSpc>
                <a:spcPct val="150000"/>
              </a:lnSpc>
              <a:spcBef>
                <a:spcPts val="0"/>
              </a:spcBef>
              <a:buClr>
                <a:srgbClr val="000000"/>
              </a:buClr>
              <a:buSzPct val="100000"/>
              <a:buFont typeface="Arial"/>
              <a:buChar char="●"/>
            </a:pPr>
            <a:r>
              <a:rPr lang="en" sz="1800"/>
              <a:t>Cover legs, ankles and feet (tuck pants into socks)</a:t>
            </a:r>
          </a:p>
          <a:p>
            <a:pPr marL="457200" lvl="0" indent="-342900" rtl="0">
              <a:lnSpc>
                <a:spcPct val="150000"/>
              </a:lnSpc>
              <a:spcBef>
                <a:spcPts val="0"/>
              </a:spcBef>
              <a:buClr>
                <a:srgbClr val="000000"/>
              </a:buClr>
              <a:buSzPct val="100000"/>
              <a:buFont typeface="Arial"/>
              <a:buChar char="●"/>
            </a:pPr>
            <a:r>
              <a:rPr lang="en" sz="1800"/>
              <a:t>Walk in the center of trails</a:t>
            </a:r>
          </a:p>
          <a:p>
            <a:pPr marL="457200" lvl="0" indent="-342900" rtl="0">
              <a:lnSpc>
                <a:spcPct val="150000"/>
              </a:lnSpc>
              <a:spcBef>
                <a:spcPts val="0"/>
              </a:spcBef>
              <a:buClr>
                <a:srgbClr val="000000"/>
              </a:buClr>
              <a:buSzPct val="100000"/>
              <a:buFont typeface="Arial"/>
              <a:buChar char="●"/>
            </a:pPr>
            <a:r>
              <a:rPr lang="en" sz="1800"/>
              <a:t>Check for ticks within 2hrs when coming indoors / shower. Include check of gear to prevent later attachment.</a:t>
            </a:r>
          </a:p>
          <a:p>
            <a:pPr lvl="0" rtl="0">
              <a:lnSpc>
                <a:spcPct val="150000"/>
              </a:lnSpc>
              <a:spcBef>
                <a:spcPts val="0"/>
              </a:spcBef>
              <a:buNone/>
            </a:pPr>
            <a:endParaRPr sz="2000"/>
          </a:p>
        </p:txBody>
      </p:sp>
      <p:pic>
        <p:nvPicPr>
          <p:cNvPr id="286" name="Shape 286"/>
          <p:cNvPicPr preferRelativeResize="0"/>
          <p:nvPr/>
        </p:nvPicPr>
        <p:blipFill>
          <a:blip r:embed="rId3">
            <a:alphaModFix/>
          </a:blip>
          <a:stretch>
            <a:fillRect/>
          </a:stretch>
        </p:blipFill>
        <p:spPr>
          <a:xfrm>
            <a:off x="7450375" y="824700"/>
            <a:ext cx="1640224" cy="1633675"/>
          </a:xfrm>
          <a:prstGeom prst="rect">
            <a:avLst/>
          </a:prstGeom>
          <a:noFill/>
          <a:ln>
            <a:noFill/>
          </a:ln>
        </p:spPr>
      </p:pic>
      <p:pic>
        <p:nvPicPr>
          <p:cNvPr id="287" name="Shape 287"/>
          <p:cNvPicPr preferRelativeResize="0"/>
          <p:nvPr/>
        </p:nvPicPr>
        <p:blipFill>
          <a:blip r:embed="rId4">
            <a:alphaModFix/>
          </a:blip>
          <a:stretch>
            <a:fillRect/>
          </a:stretch>
        </p:blipFill>
        <p:spPr>
          <a:xfrm>
            <a:off x="6572990" y="2410200"/>
            <a:ext cx="1468259" cy="2305200"/>
          </a:xfrm>
          <a:prstGeom prst="rect">
            <a:avLst/>
          </a:prstGeom>
          <a:noFill/>
          <a:ln>
            <a:noFill/>
          </a:ln>
        </p:spPr>
      </p:pic>
      <p:sp>
        <p:nvSpPr>
          <p:cNvPr id="288" name="Shape 288"/>
          <p:cNvSpPr txBox="1"/>
          <p:nvPr/>
        </p:nvSpPr>
        <p:spPr>
          <a:xfrm>
            <a:off x="5794450" y="4647850"/>
            <a:ext cx="3102599" cy="294600"/>
          </a:xfrm>
          <a:prstGeom prst="rect">
            <a:avLst/>
          </a:prstGeom>
          <a:noFill/>
          <a:ln>
            <a:noFill/>
          </a:ln>
        </p:spPr>
        <p:txBody>
          <a:bodyPr lIns="91425" tIns="91425" rIns="91425" bIns="91425" anchor="t" anchorCtr="0">
            <a:noAutofit/>
          </a:bodyPr>
          <a:lstStyle/>
          <a:p>
            <a:pPr>
              <a:spcBef>
                <a:spcPts val="0"/>
              </a:spcBef>
              <a:buNone/>
            </a:pPr>
            <a:r>
              <a:rPr lang="en" sz="1000" u="sng">
                <a:solidFill>
                  <a:schemeClr val="hlink"/>
                </a:solidFill>
                <a:hlinkClick r:id="rId5"/>
              </a:rPr>
              <a:t>http://www.stowconservationtrust.org/deerticks.php</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7200" y="1093975"/>
            <a:ext cx="8229600" cy="3888300"/>
          </a:xfrm>
          <a:prstGeom prst="rect">
            <a:avLst/>
          </a:prstGeom>
        </p:spPr>
        <p:txBody>
          <a:bodyPr lIns="91425" tIns="91425" rIns="91425" bIns="91425" anchor="t" anchorCtr="0">
            <a:noAutofit/>
          </a:bodyPr>
          <a:lstStyle/>
          <a:p>
            <a:pPr marL="457200" lvl="0" indent="-342900" rtl="0">
              <a:lnSpc>
                <a:spcPct val="150000"/>
              </a:lnSpc>
              <a:spcBef>
                <a:spcPts val="0"/>
              </a:spcBef>
              <a:buClr>
                <a:srgbClr val="000000"/>
              </a:buClr>
              <a:buSzPct val="100000"/>
              <a:buFont typeface="Arial"/>
              <a:buChar char="●"/>
            </a:pPr>
            <a:r>
              <a:rPr lang="en" sz="1800">
                <a:latin typeface="Verdana"/>
                <a:ea typeface="Verdana"/>
                <a:cs typeface="Verdana"/>
                <a:sym typeface="Verdana"/>
              </a:rPr>
              <a:t>Tumble clothes in the dryer to kill remaining ticks (High heat)</a:t>
            </a:r>
          </a:p>
          <a:p>
            <a:pPr marL="457200" lvl="0" indent="-342900" rtl="0">
              <a:lnSpc>
                <a:spcPct val="150000"/>
              </a:lnSpc>
              <a:spcBef>
                <a:spcPts val="0"/>
              </a:spcBef>
              <a:buClr>
                <a:srgbClr val="000000"/>
              </a:buClr>
              <a:buSzPct val="100000"/>
              <a:buFont typeface="Arial"/>
              <a:buChar char="●"/>
            </a:pPr>
            <a:r>
              <a:rPr lang="en" sz="1800">
                <a:latin typeface="Verdana"/>
                <a:ea typeface="Verdana"/>
                <a:cs typeface="Verdana"/>
                <a:sym typeface="Verdana"/>
              </a:rPr>
              <a:t>Remove any ticks using tweezers close to tick’s mouth, gently with upward pull (no twisting)</a:t>
            </a:r>
          </a:p>
          <a:p>
            <a:pPr lvl="0" rtl="0">
              <a:spcBef>
                <a:spcPts val="0"/>
              </a:spcBef>
              <a:buClr>
                <a:srgbClr val="000000"/>
              </a:buClr>
              <a:buSzPct val="110000"/>
              <a:buFont typeface="Arial"/>
              <a:buNone/>
            </a:pPr>
            <a:r>
              <a:rPr lang="en" sz="1000" u="sng">
                <a:latin typeface="Verdana"/>
                <a:ea typeface="Verdana"/>
                <a:cs typeface="Verdana"/>
                <a:sym typeface="Verdana"/>
                <a:hlinkClick r:id="rId3"/>
              </a:rPr>
              <a:t>tp://www.stonybrook.edu/ehs/images/tick-removal.jpg</a:t>
            </a:r>
          </a:p>
          <a:p>
            <a:pPr lvl="0" rtl="0">
              <a:lnSpc>
                <a:spcPct val="150000"/>
              </a:lnSpc>
              <a:spcBef>
                <a:spcPts val="0"/>
              </a:spcBef>
              <a:buNone/>
            </a:pPr>
            <a:endParaRPr sz="1800">
              <a:latin typeface="Verdana"/>
              <a:ea typeface="Verdana"/>
              <a:cs typeface="Verdana"/>
              <a:sym typeface="Verdana"/>
            </a:endParaRPr>
          </a:p>
          <a:p>
            <a:pPr marL="457200" lvl="0" indent="-342900" rtl="0">
              <a:lnSpc>
                <a:spcPct val="150000"/>
              </a:lnSpc>
              <a:spcBef>
                <a:spcPts val="0"/>
              </a:spcBef>
              <a:buClr>
                <a:srgbClr val="000000"/>
              </a:buClr>
              <a:buSzPct val="100000"/>
              <a:buFont typeface="Arial"/>
              <a:buChar char="●"/>
            </a:pPr>
            <a:r>
              <a:rPr lang="en" sz="1800">
                <a:latin typeface="Verdana"/>
                <a:ea typeface="Verdana"/>
                <a:cs typeface="Verdana"/>
                <a:sym typeface="Verdana"/>
              </a:rPr>
              <a:t>After removal, clean the area with rubbing alcohol, iodine scrub or soap and water</a:t>
            </a:r>
          </a:p>
          <a:p>
            <a:pPr marL="457200" lvl="0" indent="-342900" rtl="0">
              <a:lnSpc>
                <a:spcPct val="150000"/>
              </a:lnSpc>
              <a:spcBef>
                <a:spcPts val="0"/>
              </a:spcBef>
              <a:buClr>
                <a:srgbClr val="000000"/>
              </a:buClr>
              <a:buSzPct val="100000"/>
              <a:buFont typeface="Arial"/>
              <a:buChar char="●"/>
            </a:pPr>
            <a:r>
              <a:rPr lang="en" sz="1800">
                <a:latin typeface="Verdana"/>
                <a:ea typeface="Verdana"/>
                <a:cs typeface="Verdana"/>
                <a:sym typeface="Verdana"/>
              </a:rPr>
              <a:t>Do not crush (spread pathogens by aerosolizing) or flush ticks (can crawl out and lay eggs on back of toilet)</a:t>
            </a:r>
          </a:p>
          <a:p>
            <a:pPr>
              <a:lnSpc>
                <a:spcPct val="150000"/>
              </a:lnSpc>
              <a:spcBef>
                <a:spcPts val="0"/>
              </a:spcBef>
              <a:buNone/>
            </a:pPr>
            <a:endParaRPr/>
          </a:p>
        </p:txBody>
      </p:sp>
      <p:sp>
        <p:nvSpPr>
          <p:cNvPr id="294" name="Shape 294"/>
          <p:cNvSpPr txBox="1">
            <a:spLocks noGrp="1"/>
          </p:cNvSpPr>
          <p:nvPr>
            <p:ph type="title"/>
          </p:nvPr>
        </p:nvSpPr>
        <p:spPr>
          <a:xfrm>
            <a:off x="457200" y="183475"/>
            <a:ext cx="8229600" cy="753300"/>
          </a:xfrm>
          <a:prstGeom prst="rect">
            <a:avLst/>
          </a:prstGeom>
          <a:solidFill>
            <a:srgbClr val="9900FF"/>
          </a:solidFill>
        </p:spPr>
        <p:txBody>
          <a:bodyPr lIns="91425" tIns="91425" rIns="91425" bIns="91425" anchor="ctr" anchorCtr="0">
            <a:noAutofit/>
          </a:bodyPr>
          <a:lstStyle/>
          <a:p>
            <a:pPr>
              <a:spcBef>
                <a:spcPts val="0"/>
              </a:spcBef>
              <a:buNone/>
            </a:pPr>
            <a:r>
              <a:rPr lang="en">
                <a:solidFill>
                  <a:srgbClr val="FFFFFF"/>
                </a:solidFill>
                <a:latin typeface="Verdana"/>
                <a:ea typeface="Verdana"/>
                <a:cs typeface="Verdana"/>
                <a:sym typeface="Verdana"/>
              </a:rPr>
              <a:t>Prevention: Humans</a:t>
            </a:r>
          </a:p>
        </p:txBody>
      </p:sp>
      <p:sp>
        <p:nvSpPr>
          <p:cNvPr id="295" name="Shape 295"/>
          <p:cNvSpPr txBox="1"/>
          <p:nvPr/>
        </p:nvSpPr>
        <p:spPr>
          <a:xfrm>
            <a:off x="1186500" y="2515725"/>
            <a:ext cx="3782700" cy="2363999"/>
          </a:xfrm>
          <a:prstGeom prst="rect">
            <a:avLst/>
          </a:prstGeom>
          <a:solidFill>
            <a:srgbClr val="9900FF"/>
          </a:solidFill>
          <a:ln>
            <a:noFill/>
          </a:ln>
        </p:spPr>
        <p:txBody>
          <a:bodyPr lIns="91425" tIns="91425" rIns="91425" bIns="91425" anchor="ctr" anchorCtr="0">
            <a:noAutofit/>
          </a:bodyPr>
          <a:lstStyle/>
          <a:p>
            <a:pPr>
              <a:spcBef>
                <a:spcPts val="0"/>
              </a:spcBef>
              <a:buNone/>
            </a:pPr>
            <a:r>
              <a:rPr lang="en" sz="2400">
                <a:solidFill>
                  <a:srgbClr val="FFFFFF"/>
                </a:solidFill>
                <a:latin typeface="Verdana"/>
                <a:ea typeface="Verdana"/>
                <a:cs typeface="Verdana"/>
                <a:sym typeface="Verdana"/>
              </a:rPr>
              <a:t>Do NOT put anything on the tick to make it let go as that will make it purge what it has eaten back into you, which increases chance of infection.</a:t>
            </a:r>
          </a:p>
        </p:txBody>
      </p:sp>
      <p:pic>
        <p:nvPicPr>
          <p:cNvPr id="296" name="Shape 296"/>
          <p:cNvPicPr preferRelativeResize="0"/>
          <p:nvPr/>
        </p:nvPicPr>
        <p:blipFill>
          <a:blip r:embed="rId4">
            <a:alphaModFix/>
          </a:blip>
          <a:stretch>
            <a:fillRect/>
          </a:stretch>
        </p:blipFill>
        <p:spPr>
          <a:xfrm>
            <a:off x="5747475" y="148524"/>
            <a:ext cx="2897174" cy="2558549"/>
          </a:xfrm>
          <a:prstGeom prst="rect">
            <a:avLst/>
          </a:prstGeom>
          <a:noFill/>
          <a:ln>
            <a:noFill/>
          </a:ln>
        </p:spPr>
      </p:pic>
      <p:sp>
        <p:nvSpPr>
          <p:cNvPr id="297" name="Shape 297"/>
          <p:cNvSpPr txBox="1"/>
          <p:nvPr/>
        </p:nvSpPr>
        <p:spPr>
          <a:xfrm>
            <a:off x="5926625" y="2417050"/>
            <a:ext cx="2223599" cy="290099"/>
          </a:xfrm>
          <a:prstGeom prst="rect">
            <a:avLst/>
          </a:prstGeom>
          <a:noFill/>
          <a:ln>
            <a:noFill/>
          </a:ln>
        </p:spPr>
        <p:txBody>
          <a:bodyPr lIns="91425" tIns="91425" rIns="91425" bIns="91425" anchor="t" anchorCtr="0">
            <a:noAutofit/>
          </a:bodyPr>
          <a:lstStyle/>
          <a:p>
            <a:pPr>
              <a:spcBef>
                <a:spcPts val="0"/>
              </a:spcBef>
              <a:buNone/>
            </a:pPr>
            <a:r>
              <a:rPr lang="en" sz="1000">
                <a:solidFill>
                  <a:schemeClr val="dk1"/>
                </a:solidFill>
              </a:rPr>
              <a:t>(Image courtesy http://phil.cdc.gov/phil/home.asp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1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96"/>
                                        </p:tgtEl>
                                      </p:cBhvr>
                                    </p:animEffect>
                                    <p:set>
                                      <p:cBhvr>
                                        <p:cTn id="17" dur="1" fill="hold">
                                          <p:stCondLst>
                                            <p:cond delay="1000"/>
                                          </p:stCondLst>
                                        </p:cTn>
                                        <p:tgtEl>
                                          <p:spTgt spid="29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95"/>
                                        </p:tgtEl>
                                      </p:cBhvr>
                                    </p:animEffect>
                                    <p:set>
                                      <p:cBhvr>
                                        <p:cTn id="22" dur="1" fill="hold">
                                          <p:stCondLst>
                                            <p:cond delay="1000"/>
                                          </p:stCondLst>
                                        </p:cTn>
                                        <p:tgtEl>
                                          <p:spTgt spid="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2990200" y="871675"/>
            <a:ext cx="5696700" cy="3989700"/>
          </a:xfrm>
          <a:prstGeom prst="rect">
            <a:avLst/>
          </a:prstGeom>
        </p:spPr>
        <p:txBody>
          <a:bodyPr lIns="91425" tIns="91425" rIns="91425" bIns="91425" anchor="t" anchorCtr="0">
            <a:noAutofit/>
          </a:bodyPr>
          <a:lstStyle/>
          <a:p>
            <a:pPr marL="457200" lvl="0" indent="-342900" rtl="0">
              <a:spcBef>
                <a:spcPts val="0"/>
              </a:spcBef>
              <a:buClr>
                <a:srgbClr val="000000"/>
              </a:buClr>
              <a:buSzPct val="75000"/>
              <a:buFont typeface="Arial"/>
              <a:buChar char="●"/>
            </a:pPr>
            <a:r>
              <a:rPr lang="en" sz="2400" b="1">
                <a:latin typeface="Verdana"/>
                <a:ea typeface="Verdana"/>
                <a:cs typeface="Verdana"/>
                <a:sym typeface="Verdana"/>
              </a:rPr>
              <a:t>For pets</a:t>
            </a:r>
            <a:r>
              <a:rPr lang="en" sz="1800">
                <a:latin typeface="Verdana"/>
                <a:ea typeface="Verdana"/>
                <a:cs typeface="Verdana"/>
                <a:sym typeface="Verdana"/>
              </a:rPr>
              <a:t>, use repelling chemicals: treated collars, topical medications to prevent attachment</a:t>
            </a:r>
          </a:p>
          <a:p>
            <a:pPr marL="457200" lvl="0" indent="-342900" rtl="0">
              <a:spcBef>
                <a:spcPts val="0"/>
              </a:spcBef>
              <a:buClr>
                <a:srgbClr val="000000"/>
              </a:buClr>
              <a:buSzPct val="100000"/>
              <a:buFont typeface="Arial"/>
              <a:buChar char="●"/>
            </a:pPr>
            <a:r>
              <a:rPr lang="en" sz="1800">
                <a:latin typeface="Verdana"/>
                <a:ea typeface="Verdana"/>
                <a:cs typeface="Verdana"/>
                <a:sym typeface="Verdana"/>
              </a:rPr>
              <a:t>Check pets for ticks regularly</a:t>
            </a:r>
          </a:p>
          <a:p>
            <a:pPr marL="457200" lvl="0" indent="-342900" rtl="0">
              <a:spcBef>
                <a:spcPts val="0"/>
              </a:spcBef>
              <a:buClr>
                <a:srgbClr val="000000"/>
              </a:buClr>
              <a:buSzPct val="100000"/>
              <a:buFont typeface="Arial"/>
              <a:buChar char="●"/>
            </a:pPr>
            <a:r>
              <a:rPr lang="en" sz="1800">
                <a:latin typeface="Verdana"/>
                <a:ea typeface="Verdana"/>
                <a:cs typeface="Verdana"/>
                <a:sym typeface="Verdana"/>
              </a:rPr>
              <a:t>Treat with chemicals to kill ticks already attached OR remove carefully by avoiding twisting action (and safe disposal method)</a:t>
            </a:r>
          </a:p>
          <a:p>
            <a:pPr marL="457200" lvl="0" indent="-342900" rtl="0">
              <a:spcBef>
                <a:spcPts val="0"/>
              </a:spcBef>
              <a:buClr>
                <a:srgbClr val="000000"/>
              </a:buClr>
              <a:buSzPct val="75000"/>
              <a:buFont typeface="Arial"/>
              <a:buChar char="●"/>
            </a:pPr>
            <a:r>
              <a:rPr lang="en" sz="2400" b="1">
                <a:latin typeface="Verdana"/>
                <a:ea typeface="Verdana"/>
                <a:cs typeface="Verdana"/>
                <a:sym typeface="Verdana"/>
              </a:rPr>
              <a:t>In backyards</a:t>
            </a:r>
            <a:r>
              <a:rPr lang="en" sz="1800">
                <a:latin typeface="Verdana"/>
                <a:ea typeface="Verdana"/>
                <a:cs typeface="Verdana"/>
                <a:sym typeface="Verdana"/>
              </a:rPr>
              <a:t>, clip tall grass (sunlight causes desiccation)</a:t>
            </a:r>
          </a:p>
          <a:p>
            <a:pPr marL="457200" lvl="0" indent="-342900" rtl="0">
              <a:spcBef>
                <a:spcPts val="0"/>
              </a:spcBef>
              <a:buClr>
                <a:srgbClr val="000000"/>
              </a:buClr>
              <a:buSzPct val="100000"/>
              <a:buFont typeface="Arial"/>
              <a:buChar char="●"/>
            </a:pPr>
            <a:r>
              <a:rPr lang="en" sz="1800">
                <a:latin typeface="Verdana"/>
                <a:ea typeface="Verdana"/>
                <a:cs typeface="Verdana"/>
                <a:sym typeface="Verdana"/>
              </a:rPr>
              <a:t>Spring burning reduces populations (temporarily)</a:t>
            </a:r>
          </a:p>
          <a:p>
            <a:pPr marL="457200" lvl="0" indent="-342900" rtl="0">
              <a:spcBef>
                <a:spcPts val="0"/>
              </a:spcBef>
              <a:buClr>
                <a:srgbClr val="000000"/>
              </a:buClr>
              <a:buSzPct val="100000"/>
              <a:buFont typeface="Arial"/>
              <a:buChar char="●"/>
            </a:pPr>
            <a:r>
              <a:rPr lang="en" sz="1800">
                <a:latin typeface="Verdana"/>
                <a:ea typeface="Verdana"/>
                <a:cs typeface="Verdana"/>
                <a:sym typeface="Verdana"/>
              </a:rPr>
              <a:t>Use chemical pesticides in problem areas (shaded areas and kennels)-- sprays and granules usually professionally applied</a:t>
            </a:r>
          </a:p>
          <a:p>
            <a:pPr lvl="0" rtl="0">
              <a:spcBef>
                <a:spcPts val="0"/>
              </a:spcBef>
              <a:buNone/>
            </a:pPr>
            <a:endParaRPr sz="1000">
              <a:latin typeface="Verdana"/>
              <a:ea typeface="Verdana"/>
              <a:cs typeface="Verdana"/>
              <a:sym typeface="Verdana"/>
            </a:endParaRPr>
          </a:p>
        </p:txBody>
      </p:sp>
      <p:sp>
        <p:nvSpPr>
          <p:cNvPr id="303" name="Shape 303"/>
          <p:cNvSpPr txBox="1">
            <a:spLocks noGrp="1"/>
          </p:cNvSpPr>
          <p:nvPr>
            <p:ph type="title"/>
          </p:nvPr>
        </p:nvSpPr>
        <p:spPr>
          <a:xfrm>
            <a:off x="1051000" y="229650"/>
            <a:ext cx="6860700" cy="7992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Prevention:Pets and Property</a:t>
            </a:r>
          </a:p>
        </p:txBody>
      </p:sp>
      <p:pic>
        <p:nvPicPr>
          <p:cNvPr id="304" name="Shape 304"/>
          <p:cNvPicPr preferRelativeResize="0"/>
          <p:nvPr/>
        </p:nvPicPr>
        <p:blipFill>
          <a:blip r:embed="rId3">
            <a:alphaModFix/>
          </a:blip>
          <a:stretch>
            <a:fillRect/>
          </a:stretch>
        </p:blipFill>
        <p:spPr>
          <a:xfrm>
            <a:off x="263450" y="1258525"/>
            <a:ext cx="2726749" cy="1826906"/>
          </a:xfrm>
          <a:prstGeom prst="rect">
            <a:avLst/>
          </a:prstGeom>
          <a:noFill/>
          <a:ln>
            <a:noFill/>
          </a:ln>
        </p:spPr>
      </p:pic>
      <p:pic>
        <p:nvPicPr>
          <p:cNvPr id="305" name="Shape 305"/>
          <p:cNvPicPr preferRelativeResize="0"/>
          <p:nvPr/>
        </p:nvPicPr>
        <p:blipFill>
          <a:blip r:embed="rId4">
            <a:alphaModFix/>
          </a:blip>
          <a:stretch>
            <a:fillRect/>
          </a:stretch>
        </p:blipFill>
        <p:spPr>
          <a:xfrm>
            <a:off x="263450" y="3319175"/>
            <a:ext cx="2726748" cy="1542201"/>
          </a:xfrm>
          <a:prstGeom prst="rect">
            <a:avLst/>
          </a:prstGeom>
          <a:noFill/>
          <a:ln>
            <a:noFill/>
          </a:ln>
        </p:spPr>
      </p:pic>
      <p:sp>
        <p:nvSpPr>
          <p:cNvPr id="306" name="Shape 306"/>
          <p:cNvSpPr txBox="1"/>
          <p:nvPr/>
        </p:nvSpPr>
        <p:spPr>
          <a:xfrm>
            <a:off x="263450" y="2757825"/>
            <a:ext cx="1605000" cy="327600"/>
          </a:xfrm>
          <a:prstGeom prst="rect">
            <a:avLst/>
          </a:prstGeom>
          <a:noFill/>
          <a:ln>
            <a:noFill/>
          </a:ln>
        </p:spPr>
        <p:txBody>
          <a:bodyPr lIns="91425" tIns="91425" rIns="91425" bIns="91425" anchor="t" anchorCtr="0">
            <a:noAutofit/>
          </a:bodyPr>
          <a:lstStyle/>
          <a:p>
            <a:pPr>
              <a:spcBef>
                <a:spcPts val="0"/>
              </a:spcBef>
              <a:buNone/>
            </a:pPr>
            <a:r>
              <a:rPr lang="en" sz="1000"/>
              <a:t>c dcraig</a:t>
            </a:r>
          </a:p>
        </p:txBody>
      </p:sp>
      <p:sp>
        <p:nvSpPr>
          <p:cNvPr id="307" name="Shape 307"/>
          <p:cNvSpPr txBox="1"/>
          <p:nvPr/>
        </p:nvSpPr>
        <p:spPr>
          <a:xfrm>
            <a:off x="377050" y="4534400"/>
            <a:ext cx="1314900" cy="326999"/>
          </a:xfrm>
          <a:prstGeom prst="rect">
            <a:avLst/>
          </a:prstGeom>
          <a:noFill/>
          <a:ln>
            <a:noFill/>
          </a:ln>
        </p:spPr>
        <p:txBody>
          <a:bodyPr lIns="91425" tIns="91425" rIns="91425" bIns="91425" anchor="t" anchorCtr="0">
            <a:noAutofit/>
          </a:bodyPr>
          <a:lstStyle/>
          <a:p>
            <a:pPr>
              <a:spcBef>
                <a:spcPts val="0"/>
              </a:spcBef>
              <a:buNone/>
            </a:pPr>
            <a:r>
              <a:rPr lang="en" sz="1000"/>
              <a:t>c dcraig</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sp>
        <p:nvSpPr>
          <p:cNvPr id="313" name="Shape 313"/>
          <p:cNvSpPr txBox="1">
            <a:spLocks noGrp="1"/>
          </p:cNvSpPr>
          <p:nvPr>
            <p:ph type="title"/>
          </p:nvPr>
        </p:nvSpPr>
        <p:spPr>
          <a:xfrm>
            <a:off x="1094225" y="0"/>
            <a:ext cx="7592700" cy="744599"/>
          </a:xfrm>
          <a:prstGeom prst="rect">
            <a:avLst/>
          </a:prstGeom>
        </p:spPr>
        <p:txBody>
          <a:bodyPr lIns="91425" tIns="91425" rIns="91425" bIns="91425" anchor="b" anchorCtr="0">
            <a:noAutofit/>
          </a:bodyPr>
          <a:lstStyle/>
          <a:p>
            <a:pPr>
              <a:spcBef>
                <a:spcPts val="0"/>
              </a:spcBef>
              <a:buNone/>
            </a:pPr>
            <a:r>
              <a:rPr lang="en" sz="3000"/>
              <a:t>Tick Bite Prevention Video (Youtube)</a:t>
            </a:r>
          </a:p>
        </p:txBody>
      </p:sp>
      <p:sp>
        <p:nvSpPr>
          <p:cNvPr id="314" name="Shape 314">
            <a:hlinkClick r:id="rId3"/>
          </p:cNvPr>
          <p:cNvSpPr/>
          <p:nvPr/>
        </p:nvSpPr>
        <p:spPr>
          <a:xfrm>
            <a:off x="1058450" y="744600"/>
            <a:ext cx="7027100" cy="4343875"/>
          </a:xfrm>
          <a:prstGeom prst="rect">
            <a:avLst/>
          </a:prstGeom>
          <a:blipFill>
            <a:blip r:embed="rId4">
              <a:alphaModFix/>
            </a:blip>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latin typeface="Verdana"/>
                <a:ea typeface="Verdana"/>
                <a:cs typeface="Verdana"/>
                <a:sym typeface="Verdana"/>
              </a:rPr>
              <a:t>The abundance and distribution of</a:t>
            </a:r>
            <a:r>
              <a:rPr lang="en" sz="1800" i="1">
                <a:latin typeface="Verdana"/>
                <a:ea typeface="Verdana"/>
                <a:cs typeface="Verdana"/>
                <a:sym typeface="Verdana"/>
              </a:rPr>
              <a:t> Ixodes scapularis </a:t>
            </a:r>
            <a:r>
              <a:rPr lang="en" sz="1800">
                <a:latin typeface="Verdana"/>
                <a:ea typeface="Verdana"/>
                <a:cs typeface="Verdana"/>
                <a:sym typeface="Verdana"/>
              </a:rPr>
              <a:t>(Black-legged tick)  and </a:t>
            </a:r>
            <a:r>
              <a:rPr lang="en" sz="1800" i="1">
                <a:latin typeface="Verdana"/>
                <a:ea typeface="Verdana"/>
                <a:cs typeface="Verdana"/>
                <a:sym typeface="Verdana"/>
              </a:rPr>
              <a:t>Amblyomma americanum </a:t>
            </a:r>
            <a:r>
              <a:rPr lang="en" sz="1800">
                <a:latin typeface="Verdana"/>
                <a:ea typeface="Verdana"/>
                <a:cs typeface="Verdana"/>
                <a:sym typeface="Verdana"/>
              </a:rPr>
              <a:t>(Lone Star tick) have increased and spread along with the white-tailed deer population.</a:t>
            </a:r>
          </a:p>
          <a:p>
            <a:pPr lvl="0" rtl="0">
              <a:spcBef>
                <a:spcPts val="0"/>
              </a:spcBef>
              <a:buNone/>
            </a:pPr>
            <a:endParaRPr sz="1800">
              <a:latin typeface="Verdana"/>
              <a:ea typeface="Verdana"/>
              <a:cs typeface="Verdana"/>
              <a:sym typeface="Verdana"/>
            </a:endParaRPr>
          </a:p>
          <a:p>
            <a:pPr marL="457200" lvl="0" indent="-342900" rtl="0">
              <a:spcBef>
                <a:spcPts val="500"/>
              </a:spcBef>
              <a:buClr>
                <a:srgbClr val="000000"/>
              </a:buClr>
              <a:buSzPct val="100000"/>
              <a:buFont typeface="Verdana"/>
              <a:buChar char="●"/>
            </a:pPr>
            <a:r>
              <a:rPr lang="en" sz="1800">
                <a:latin typeface="Verdana"/>
                <a:ea typeface="Verdana"/>
                <a:cs typeface="Verdana"/>
                <a:sym typeface="Verdana"/>
              </a:rPr>
              <a:t>Estimated 90% of adult ticks of these two species feed on deer</a:t>
            </a:r>
          </a:p>
          <a:p>
            <a:pPr marL="457200" lvl="0" indent="-342900" rtl="0">
              <a:spcBef>
                <a:spcPts val="500"/>
              </a:spcBef>
              <a:buClr>
                <a:srgbClr val="000000"/>
              </a:buClr>
              <a:buSzPct val="100000"/>
              <a:buFont typeface="Verdana"/>
              <a:buChar char="●"/>
            </a:pPr>
            <a:r>
              <a:rPr lang="en" sz="1800">
                <a:latin typeface="Verdana"/>
                <a:ea typeface="Verdana"/>
                <a:cs typeface="Verdana"/>
                <a:sym typeface="Verdana"/>
              </a:rPr>
              <a:t>Deer are the key to the tick’s reproductive success!   </a:t>
            </a:r>
            <a:r>
              <a:rPr lang="en" sz="2400">
                <a:latin typeface="Arial"/>
                <a:ea typeface="Arial"/>
                <a:cs typeface="Arial"/>
                <a:sym typeface="Arial"/>
              </a:rPr>
              <a:t> </a:t>
            </a:r>
          </a:p>
          <a:p>
            <a:pPr rtl="0">
              <a:spcBef>
                <a:spcPts val="500"/>
              </a:spcBef>
              <a:buNone/>
            </a:pPr>
            <a:endParaRPr sz="2400"/>
          </a:p>
          <a:p>
            <a:pPr rtl="0">
              <a:spcBef>
                <a:spcPts val="500"/>
              </a:spcBef>
              <a:buNone/>
            </a:pPr>
            <a:endParaRPr sz="2400"/>
          </a:p>
          <a:p>
            <a:pPr lvl="0" rtl="0">
              <a:spcBef>
                <a:spcPts val="500"/>
              </a:spcBef>
              <a:buNone/>
            </a:pPr>
            <a:endParaRPr sz="2400"/>
          </a:p>
          <a:p>
            <a:pPr marL="4572000" lvl="0" indent="0" rtl="0">
              <a:spcBef>
                <a:spcPts val="500"/>
              </a:spcBef>
              <a:buNone/>
            </a:pPr>
            <a:endParaRPr sz="1000">
              <a:latin typeface="Arial"/>
              <a:ea typeface="Arial"/>
              <a:cs typeface="Arial"/>
              <a:sym typeface="Arial"/>
            </a:endParaRPr>
          </a:p>
          <a:p>
            <a:pPr>
              <a:spcBef>
                <a:spcPts val="0"/>
              </a:spcBef>
              <a:buNone/>
            </a:pPr>
            <a:endParaRPr/>
          </a:p>
        </p:txBody>
      </p:sp>
      <p:sp>
        <p:nvSpPr>
          <p:cNvPr id="320" name="Shape 320"/>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Ticks and Ecology Connection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200" y="1244250"/>
            <a:ext cx="8484899" cy="36722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latin typeface="Arial"/>
                <a:ea typeface="Arial"/>
                <a:cs typeface="Arial"/>
                <a:sym typeface="Arial"/>
              </a:rPr>
              <a:t>Reforestation</a:t>
            </a:r>
          </a:p>
          <a:p>
            <a:pPr marL="457200" lvl="0" indent="-381000" rtl="0">
              <a:spcBef>
                <a:spcPts val="500"/>
              </a:spcBef>
              <a:buClr>
                <a:srgbClr val="000000"/>
              </a:buClr>
              <a:buSzPct val="100000"/>
              <a:buFont typeface="Arial"/>
              <a:buChar char="●"/>
            </a:pPr>
            <a:r>
              <a:rPr lang="en" sz="2400">
                <a:latin typeface="Arial"/>
                <a:ea typeface="Arial"/>
                <a:cs typeface="Arial"/>
                <a:sym typeface="Arial"/>
              </a:rPr>
              <a:t>Wildlife conservation, relocation, and restocking</a:t>
            </a:r>
          </a:p>
          <a:p>
            <a:pPr marL="457200" lvl="0" indent="-381000" rtl="0">
              <a:spcBef>
                <a:spcPts val="500"/>
              </a:spcBef>
              <a:buClr>
                <a:srgbClr val="000000"/>
              </a:buClr>
              <a:buSzPct val="100000"/>
              <a:buFont typeface="Arial"/>
              <a:buChar char="●"/>
            </a:pPr>
            <a:r>
              <a:rPr lang="en" sz="2400">
                <a:latin typeface="Arial"/>
                <a:ea typeface="Arial"/>
                <a:cs typeface="Arial"/>
                <a:sym typeface="Arial"/>
              </a:rPr>
              <a:t>Climate fluctuations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Migratory Birds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Decreased environmental pesticide application</a:t>
            </a:r>
          </a:p>
          <a:p>
            <a:pPr marL="457200" lvl="0" indent="-381000" rtl="0">
              <a:spcBef>
                <a:spcPts val="500"/>
              </a:spcBef>
              <a:buClr>
                <a:srgbClr val="000000"/>
              </a:buClr>
              <a:buSzPct val="100000"/>
              <a:buFont typeface="Arial"/>
              <a:buChar char="●"/>
            </a:pPr>
            <a:r>
              <a:rPr lang="en" sz="2400">
                <a:latin typeface="Arial"/>
                <a:ea typeface="Arial"/>
                <a:cs typeface="Arial"/>
                <a:sym typeface="Arial"/>
              </a:rPr>
              <a:t>Increased human contact with natural areas (recreation, occupation, housing into forests)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Decreased predator populations (especially predators of small rodents)             				</a:t>
            </a:r>
          </a:p>
          <a:p>
            <a:pPr marL="0" lvl="0" indent="0" algn="ctr" rtl="0">
              <a:spcBef>
                <a:spcPts val="500"/>
              </a:spcBef>
              <a:buNone/>
            </a:pPr>
            <a:r>
              <a:rPr lang="en" sz="2400">
                <a:latin typeface="Arial"/>
                <a:ea typeface="Arial"/>
                <a:cs typeface="Arial"/>
                <a:sym typeface="Arial"/>
              </a:rPr>
              <a:t>                                           </a:t>
            </a:r>
            <a:r>
              <a:rPr lang="en" sz="1000">
                <a:latin typeface="Verdana"/>
                <a:ea typeface="Verdana"/>
                <a:cs typeface="Verdana"/>
                <a:sym typeface="Verdana"/>
              </a:rPr>
              <a:t>  </a:t>
            </a:r>
          </a:p>
          <a:p>
            <a:pPr>
              <a:spcBef>
                <a:spcPts val="0"/>
              </a:spcBef>
              <a:buNone/>
            </a:pPr>
            <a:r>
              <a:rPr lang="en"/>
              <a:t> </a:t>
            </a:r>
          </a:p>
        </p:txBody>
      </p:sp>
      <p:sp>
        <p:nvSpPr>
          <p:cNvPr id="326" name="Shape 326"/>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Increased Tick Encounters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8852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a:solidFill>
                  <a:srgbClr val="FFFFFF"/>
                </a:solidFill>
                <a:latin typeface="Trebuchet MS"/>
                <a:ea typeface="Trebuchet MS"/>
                <a:cs typeface="Trebuchet MS"/>
                <a:sym typeface="Trebuchet MS"/>
              </a:rPr>
              <a:t>What are ticks?</a:t>
            </a:r>
          </a:p>
        </p:txBody>
      </p:sp>
      <p:sp>
        <p:nvSpPr>
          <p:cNvPr id="39" name="Shape 39"/>
          <p:cNvSpPr txBox="1"/>
          <p:nvPr/>
        </p:nvSpPr>
        <p:spPr>
          <a:xfrm>
            <a:off x="523200" y="1319875"/>
            <a:ext cx="7847700" cy="3638700"/>
          </a:xfrm>
          <a:prstGeom prst="rect">
            <a:avLst/>
          </a:prstGeom>
          <a:noFill/>
          <a:ln w="9525" cap="flat">
            <a:solidFill>
              <a:schemeClr val="dk2"/>
            </a:solidFill>
            <a:prstDash val="solid"/>
            <a:round/>
            <a:headEnd type="none" w="med" len="med"/>
            <a:tailEnd type="none" w="med" len="med"/>
          </a:ln>
        </p:spPr>
        <p:txBody>
          <a:bodyPr lIns="91425" tIns="91425" rIns="91425" bIns="91425" anchor="t" anchorCtr="0">
            <a:noAutofit/>
          </a:bodyPr>
          <a:lstStyle/>
          <a:p>
            <a:pPr marL="457200" lvl="0" indent="-342900" rtl="0">
              <a:spcBef>
                <a:spcPts val="500"/>
              </a:spcBef>
              <a:buClr>
                <a:srgbClr val="000000"/>
              </a:buClr>
              <a:buSzPct val="100000"/>
              <a:buFont typeface="Arial"/>
              <a:buChar char="●"/>
            </a:pPr>
            <a:r>
              <a:rPr lang="en" sz="1800">
                <a:latin typeface="Verdana"/>
                <a:ea typeface="Verdana"/>
                <a:cs typeface="Verdana"/>
                <a:sym typeface="Verdana"/>
              </a:rPr>
              <a:t>Arachnids  (related to spiders)</a:t>
            </a:r>
          </a:p>
          <a:p>
            <a:pPr marL="457200" lvl="0" indent="-342900" rtl="0">
              <a:spcBef>
                <a:spcPts val="500"/>
              </a:spcBef>
              <a:buClr>
                <a:srgbClr val="000000"/>
              </a:buClr>
              <a:buSzPct val="100000"/>
              <a:buFont typeface="Arial"/>
              <a:buChar char="●"/>
            </a:pPr>
            <a:r>
              <a:rPr lang="en" sz="1800">
                <a:latin typeface="Verdana"/>
                <a:ea typeface="Verdana"/>
                <a:cs typeface="Verdana"/>
                <a:sym typeface="Verdana"/>
              </a:rPr>
              <a:t>Slow-crawling, wingless </a:t>
            </a:r>
            <a:r>
              <a:rPr lang="en" sz="1800" u="sng">
                <a:latin typeface="Verdana"/>
                <a:ea typeface="Verdana"/>
                <a:cs typeface="Verdana"/>
                <a:sym typeface="Verdana"/>
              </a:rPr>
              <a:t>ectoparasites</a:t>
            </a:r>
          </a:p>
          <a:p>
            <a:pPr marL="457200" lvl="0" indent="-342900" rtl="0">
              <a:spcBef>
                <a:spcPts val="500"/>
              </a:spcBef>
              <a:buClr>
                <a:srgbClr val="000000"/>
              </a:buClr>
              <a:buSzPct val="100000"/>
              <a:buFont typeface="Arial"/>
              <a:buChar char="●"/>
            </a:pPr>
            <a:r>
              <a:rPr lang="en" sz="1800" u="sng">
                <a:latin typeface="Verdana"/>
                <a:ea typeface="Verdana"/>
                <a:cs typeface="Verdana"/>
                <a:sym typeface="Verdana"/>
              </a:rPr>
              <a:t>Vectors</a:t>
            </a:r>
            <a:r>
              <a:rPr lang="en" sz="1800">
                <a:latin typeface="Verdana"/>
                <a:ea typeface="Verdana"/>
                <a:cs typeface="Verdana"/>
                <a:sym typeface="Verdana"/>
              </a:rPr>
              <a:t>, transmitting </a:t>
            </a:r>
            <a:r>
              <a:rPr lang="en" sz="1800" u="sng">
                <a:latin typeface="Verdana"/>
                <a:ea typeface="Verdana"/>
                <a:cs typeface="Verdana"/>
                <a:sym typeface="Verdana"/>
              </a:rPr>
              <a:t>pathogens</a:t>
            </a:r>
            <a:r>
              <a:rPr lang="en" sz="1800">
                <a:latin typeface="Verdana"/>
                <a:ea typeface="Verdana"/>
                <a:cs typeface="Verdana"/>
                <a:sym typeface="Verdana"/>
              </a:rPr>
              <a:t> that cause disease as they feed</a:t>
            </a:r>
          </a:p>
          <a:p>
            <a:pPr marL="457200" lvl="0" indent="-342900" rtl="0">
              <a:spcBef>
                <a:spcPts val="500"/>
              </a:spcBef>
              <a:buClr>
                <a:srgbClr val="000000"/>
              </a:buClr>
              <a:buSzPct val="100000"/>
              <a:buFont typeface="Arial"/>
              <a:buChar char="●"/>
            </a:pPr>
            <a:r>
              <a:rPr lang="en" sz="1800">
                <a:latin typeface="Verdana"/>
                <a:ea typeface="Verdana"/>
                <a:cs typeface="Verdana"/>
                <a:sym typeface="Verdana"/>
              </a:rPr>
              <a:t>Ticks aren’t natural reservoirs of disease, but pick diseases up (most tick-borne diseases are bacterial) from the first </a:t>
            </a:r>
            <a:r>
              <a:rPr lang="en" sz="1800" u="sng">
                <a:latin typeface="Verdana"/>
                <a:ea typeface="Verdana"/>
                <a:cs typeface="Verdana"/>
                <a:sym typeface="Verdana"/>
              </a:rPr>
              <a:t>host </a:t>
            </a:r>
            <a:r>
              <a:rPr lang="en" sz="1800">
                <a:latin typeface="Verdana"/>
                <a:ea typeface="Verdana"/>
                <a:cs typeface="Verdana"/>
                <a:sym typeface="Verdana"/>
              </a:rPr>
              <a:t>they feed on – often a mouse or small bird or rodent.  (Especially white-footed mice)</a:t>
            </a:r>
          </a:p>
          <a:p>
            <a:pPr marL="457200" lvl="0" indent="-342900" rtl="0">
              <a:spcBef>
                <a:spcPts val="500"/>
              </a:spcBef>
              <a:buClr>
                <a:srgbClr val="000000"/>
              </a:buClr>
              <a:buSzPct val="100000"/>
              <a:buFont typeface="Arial"/>
              <a:buChar char="●"/>
            </a:pPr>
            <a:r>
              <a:rPr lang="en" sz="1800">
                <a:latin typeface="Verdana"/>
                <a:ea typeface="Verdana"/>
                <a:cs typeface="Verdana"/>
                <a:sym typeface="Verdana"/>
              </a:rPr>
              <a:t>Disease is then passed on to host #2 (fed on by the nymph stage) or host #3 (fed on by the adult tick)  (* Larvae do not transmit disease as they have not fed on anything to pick up a pathogen yet.) 	</a:t>
            </a:r>
          </a:p>
          <a:p>
            <a:pPr marL="228600" lvl="0" indent="0" rtl="0">
              <a:lnSpc>
                <a:spcPct val="115000"/>
              </a:lnSpc>
              <a:spcBef>
                <a:spcPts val="0"/>
              </a:spcBef>
              <a:buClr>
                <a:schemeClr val="dk2"/>
              </a:buClr>
              <a:buFont typeface="Impact"/>
              <a:buNone/>
            </a:pPr>
            <a:endParaRPr sz="1800">
              <a:solidFill>
                <a:schemeClr val="dk2"/>
              </a:solidFill>
              <a:latin typeface="Verdana"/>
              <a:ea typeface="Verdana"/>
              <a:cs typeface="Verdana"/>
              <a:sym typeface="Verdana"/>
            </a:endParaRPr>
          </a:p>
          <a:p>
            <a:pPr marL="228600" lvl="0" indent="0" rtl="0">
              <a:lnSpc>
                <a:spcPct val="115000"/>
              </a:lnSpc>
              <a:spcBef>
                <a:spcPts val="0"/>
              </a:spcBef>
              <a:buClr>
                <a:schemeClr val="dk2"/>
              </a:buClr>
              <a:buSzPct val="100000"/>
              <a:buFont typeface="Impact"/>
              <a:buNone/>
            </a:pPr>
            <a:r>
              <a:rPr lang="en" sz="1800">
                <a:solidFill>
                  <a:schemeClr val="dk2"/>
                </a:solidFill>
                <a:latin typeface="Verdana"/>
                <a:ea typeface="Verdana"/>
                <a:cs typeface="Verdana"/>
                <a:sym typeface="Verdana"/>
              </a:rPr>
              <a:t>	</a:t>
            </a:r>
            <a:r>
              <a:rPr lang="en" sz="1000">
                <a:solidFill>
                  <a:schemeClr val="dk2"/>
                </a:solidFill>
                <a:latin typeface="Verdana"/>
                <a:ea typeface="Verdana"/>
                <a:cs typeface="Verdana"/>
                <a:sym typeface="Verdana"/>
              </a:rPr>
              <a:t>(Image from www.cdc.gov/ticks   )</a:t>
            </a:r>
          </a:p>
          <a:p>
            <a:pPr lvl="0" rtl="0">
              <a:lnSpc>
                <a:spcPct val="80000"/>
              </a:lnSpc>
              <a:spcBef>
                <a:spcPts val="0"/>
              </a:spcBef>
              <a:buClr>
                <a:schemeClr val="dk1"/>
              </a:buClr>
              <a:buFont typeface="Arial"/>
              <a:buNone/>
            </a:pPr>
            <a:endParaRPr sz="2200">
              <a:solidFill>
                <a:schemeClr val="dk2"/>
              </a:solidFill>
              <a:latin typeface="Verdana"/>
              <a:ea typeface="Verdana"/>
              <a:cs typeface="Verdana"/>
              <a:sym typeface="Verdana"/>
            </a:endParaRPr>
          </a:p>
          <a:p>
            <a:pPr lvl="0" rtl="0">
              <a:lnSpc>
                <a:spcPct val="80000"/>
              </a:lnSpc>
              <a:spcBef>
                <a:spcPts val="0"/>
              </a:spcBef>
              <a:buClr>
                <a:schemeClr val="dk1"/>
              </a:buClr>
              <a:buFont typeface="Arial"/>
              <a:buNone/>
            </a:pPr>
            <a:endParaRPr sz="2200">
              <a:solidFill>
                <a:srgbClr val="262626"/>
              </a:solidFill>
              <a:latin typeface="Verdana"/>
              <a:ea typeface="Verdana"/>
              <a:cs typeface="Verdana"/>
              <a:sym typeface="Verdana"/>
            </a:endParaRPr>
          </a:p>
          <a:p>
            <a:pPr lvl="0" rtl="0">
              <a:lnSpc>
                <a:spcPct val="80000"/>
              </a:lnSpc>
              <a:spcBef>
                <a:spcPts val="0"/>
              </a:spcBef>
              <a:buClr>
                <a:schemeClr val="dk1"/>
              </a:buClr>
              <a:buFont typeface="Arial"/>
              <a:buNone/>
            </a:pPr>
            <a:endParaRPr sz="2200">
              <a:solidFill>
                <a:srgbClr val="262626"/>
              </a:solidFill>
              <a:latin typeface="Verdana"/>
              <a:ea typeface="Verdana"/>
              <a:cs typeface="Verdana"/>
              <a:sym typeface="Verdana"/>
            </a:endParaRPr>
          </a:p>
          <a:p>
            <a:pPr lvl="0" rtl="0">
              <a:spcBef>
                <a:spcPts val="0"/>
              </a:spcBef>
              <a:buClr>
                <a:schemeClr val="dk1"/>
              </a:buClr>
              <a:buFont typeface="Arial"/>
              <a:buNone/>
            </a:pPr>
            <a:endParaRPr sz="2800">
              <a:solidFill>
                <a:schemeClr val="dk2"/>
              </a:solidFill>
              <a:latin typeface="Verdana"/>
              <a:ea typeface="Verdana"/>
              <a:cs typeface="Verdana"/>
              <a:sym typeface="Verdana"/>
            </a:endParaRPr>
          </a:p>
          <a:p>
            <a:pPr>
              <a:spcBef>
                <a:spcPts val="0"/>
              </a:spcBef>
              <a:buNone/>
            </a:pPr>
            <a:endParaRPr>
              <a:latin typeface="Verdana"/>
              <a:ea typeface="Verdana"/>
              <a:cs typeface="Verdana"/>
              <a:sym typeface="Verdana"/>
            </a:endParaRPr>
          </a:p>
        </p:txBody>
      </p:sp>
      <p:pic>
        <p:nvPicPr>
          <p:cNvPr id="40" name="Shape 40"/>
          <p:cNvPicPr preferRelativeResize="0"/>
          <p:nvPr/>
        </p:nvPicPr>
        <p:blipFill>
          <a:blip r:embed="rId3">
            <a:alphaModFix/>
          </a:blip>
          <a:stretch>
            <a:fillRect/>
          </a:stretch>
        </p:blipFill>
        <p:spPr>
          <a:xfrm>
            <a:off x="5646150" y="76425"/>
            <a:ext cx="1830749" cy="1849874"/>
          </a:xfrm>
          <a:prstGeom prst="rect">
            <a:avLst/>
          </a:prstGeom>
          <a:noFill/>
          <a:ln>
            <a:noFill/>
          </a:ln>
        </p:spPr>
      </p:pic>
      <p:pic>
        <p:nvPicPr>
          <p:cNvPr id="41" name="Shape 41"/>
          <p:cNvPicPr preferRelativeResize="0"/>
          <p:nvPr/>
        </p:nvPicPr>
        <p:blipFill>
          <a:blip r:embed="rId4">
            <a:alphaModFix/>
          </a:blip>
          <a:stretch>
            <a:fillRect/>
          </a:stretch>
        </p:blipFill>
        <p:spPr>
          <a:xfrm>
            <a:off x="1424823" y="33000"/>
            <a:ext cx="6294350" cy="5077500"/>
          </a:xfrm>
          <a:prstGeom prst="rect">
            <a:avLst/>
          </a:prstGeom>
          <a:noFill/>
          <a:ln>
            <a:noFill/>
          </a:ln>
        </p:spPr>
      </p:pic>
      <p:sp>
        <p:nvSpPr>
          <p:cNvPr id="42" name="Shape 42"/>
          <p:cNvSpPr txBox="1"/>
          <p:nvPr/>
        </p:nvSpPr>
        <p:spPr>
          <a:xfrm>
            <a:off x="160500" y="33000"/>
            <a:ext cx="8822999" cy="5077499"/>
          </a:xfrm>
          <a:prstGeom prst="rect">
            <a:avLst/>
          </a:prstGeom>
          <a:solidFill>
            <a:srgbClr val="351C75"/>
          </a:solidFill>
          <a:ln w="9525" cap="flat">
            <a:solidFill>
              <a:schemeClr val="l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b="1">
                <a:solidFill>
                  <a:srgbClr val="F3F3F3"/>
                </a:solidFill>
                <a:latin typeface="Trebuchet MS"/>
                <a:ea typeface="Trebuchet MS"/>
                <a:cs typeface="Trebuchet MS"/>
                <a:sym typeface="Trebuchet MS"/>
              </a:rPr>
              <a:t>Terms to know: </a:t>
            </a:r>
          </a:p>
          <a:p>
            <a:pPr lvl="0" rtl="0">
              <a:spcBef>
                <a:spcPts val="0"/>
              </a:spcBef>
              <a:buNone/>
            </a:pPr>
            <a:endParaRPr sz="1800" b="1" u="sng">
              <a:solidFill>
                <a:srgbClr val="F3F3F3"/>
              </a:solidFill>
              <a:latin typeface="Trebuchet MS"/>
              <a:ea typeface="Trebuchet MS"/>
              <a:cs typeface="Trebuchet MS"/>
              <a:sym typeface="Trebuchet MS"/>
            </a:endParaRPr>
          </a:p>
          <a:p>
            <a:pPr marL="0" lvl="0" indent="0" rtl="0">
              <a:spcBef>
                <a:spcPts val="0"/>
              </a:spcBef>
              <a:buNone/>
            </a:pPr>
            <a:r>
              <a:rPr lang="en" sz="1800" b="1" u="sng">
                <a:solidFill>
                  <a:srgbClr val="F3F3F3"/>
                </a:solidFill>
                <a:latin typeface="Trebuchet MS"/>
                <a:ea typeface="Trebuchet MS"/>
                <a:cs typeface="Trebuchet MS"/>
                <a:sym typeface="Trebuchet MS"/>
              </a:rPr>
              <a:t>Ectoparasite</a:t>
            </a:r>
            <a:r>
              <a:rPr lang="en" sz="1800" b="1">
                <a:solidFill>
                  <a:srgbClr val="F3F3F3"/>
                </a:solidFill>
                <a:latin typeface="Trebuchet MS"/>
                <a:ea typeface="Trebuchet MS"/>
                <a:cs typeface="Trebuchet MS"/>
                <a:sym typeface="Trebuchet MS"/>
              </a:rPr>
              <a:t>:  An organism that attaches to the outside of a host and feeds </a:t>
            </a:r>
          </a:p>
          <a:p>
            <a:pPr marL="1371600" lvl="0" indent="0" rtl="0">
              <a:spcBef>
                <a:spcPts val="0"/>
              </a:spcBef>
              <a:buNone/>
            </a:pPr>
            <a:r>
              <a:rPr lang="en" sz="1800" b="1">
                <a:solidFill>
                  <a:srgbClr val="F3F3F3"/>
                </a:solidFill>
                <a:latin typeface="Trebuchet MS"/>
                <a:ea typeface="Trebuchet MS"/>
                <a:cs typeface="Trebuchet MS"/>
                <a:sym typeface="Trebuchet MS"/>
              </a:rPr>
              <a:t>     on that host (example: ticks feed on host’s blood.)  </a:t>
            </a:r>
          </a:p>
          <a:p>
            <a:pPr marL="1371600" lvl="0" indent="0" rtl="0">
              <a:spcBef>
                <a:spcPts val="0"/>
              </a:spcBef>
              <a:buNone/>
            </a:pPr>
            <a:r>
              <a:rPr lang="en" sz="1800" b="1">
                <a:solidFill>
                  <a:srgbClr val="F3F3F3"/>
                </a:solidFill>
                <a:latin typeface="Trebuchet MS"/>
                <a:ea typeface="Trebuchet MS"/>
                <a:cs typeface="Trebuchet MS"/>
                <a:sym typeface="Trebuchet MS"/>
              </a:rPr>
              <a:t>(Compared to an </a:t>
            </a:r>
            <a:r>
              <a:rPr lang="en" sz="1800" b="1" u="sng">
                <a:solidFill>
                  <a:srgbClr val="F3F3F3"/>
                </a:solidFill>
                <a:latin typeface="Trebuchet MS"/>
                <a:ea typeface="Trebuchet MS"/>
                <a:cs typeface="Trebuchet MS"/>
                <a:sym typeface="Trebuchet MS"/>
              </a:rPr>
              <a:t>endoparasite</a:t>
            </a:r>
            <a:r>
              <a:rPr lang="en" sz="1800" b="1">
                <a:solidFill>
                  <a:srgbClr val="F3F3F3"/>
                </a:solidFill>
                <a:latin typeface="Trebuchet MS"/>
                <a:ea typeface="Trebuchet MS"/>
                <a:cs typeface="Trebuchet MS"/>
                <a:sym typeface="Trebuchet MS"/>
              </a:rPr>
              <a:t> which lives inside a host’s body.)</a:t>
            </a:r>
          </a:p>
          <a:p>
            <a:pPr lvl="0" rtl="0">
              <a:spcBef>
                <a:spcPts val="0"/>
              </a:spcBef>
              <a:buNone/>
            </a:pPr>
            <a:endParaRPr sz="1800" b="1" u="sng">
              <a:solidFill>
                <a:srgbClr val="F3F3F3"/>
              </a:solidFill>
              <a:latin typeface="Trebuchet MS"/>
              <a:ea typeface="Trebuchet MS"/>
              <a:cs typeface="Trebuchet MS"/>
              <a:sym typeface="Trebuchet MS"/>
            </a:endParaRPr>
          </a:p>
          <a:p>
            <a:pPr lvl="0" rtl="0">
              <a:spcBef>
                <a:spcPts val="0"/>
              </a:spcBef>
              <a:buNone/>
            </a:pPr>
            <a:r>
              <a:rPr lang="en" sz="1800" b="1" u="sng">
                <a:solidFill>
                  <a:srgbClr val="F3F3F3"/>
                </a:solidFill>
                <a:latin typeface="Trebuchet MS"/>
                <a:ea typeface="Trebuchet MS"/>
                <a:cs typeface="Trebuchet MS"/>
                <a:sym typeface="Trebuchet MS"/>
              </a:rPr>
              <a:t>Vector</a:t>
            </a:r>
            <a:r>
              <a:rPr lang="en" sz="1800" b="1">
                <a:solidFill>
                  <a:srgbClr val="F3F3F3"/>
                </a:solidFill>
                <a:latin typeface="Trebuchet MS"/>
                <a:ea typeface="Trebuchet MS"/>
                <a:cs typeface="Trebuchet MS"/>
                <a:sym typeface="Trebuchet MS"/>
              </a:rPr>
              <a:t>: Species that carry and spread disease to other organisms. </a:t>
            </a:r>
          </a:p>
          <a:p>
            <a:pPr lvl="0" rtl="0">
              <a:spcBef>
                <a:spcPts val="0"/>
              </a:spcBef>
              <a:buNone/>
            </a:pPr>
            <a:endParaRPr sz="1800" b="1" u="sng">
              <a:solidFill>
                <a:srgbClr val="F3F3F3"/>
              </a:solidFill>
              <a:latin typeface="Trebuchet MS"/>
              <a:ea typeface="Trebuchet MS"/>
              <a:cs typeface="Trebuchet MS"/>
              <a:sym typeface="Trebuchet MS"/>
            </a:endParaRPr>
          </a:p>
          <a:p>
            <a:pPr lvl="0" rtl="0">
              <a:spcBef>
                <a:spcPts val="0"/>
              </a:spcBef>
              <a:buNone/>
            </a:pPr>
            <a:r>
              <a:rPr lang="en" sz="1800" b="1" u="sng">
                <a:solidFill>
                  <a:srgbClr val="F3F3F3"/>
                </a:solidFill>
                <a:latin typeface="Trebuchet MS"/>
                <a:ea typeface="Trebuchet MS"/>
                <a:cs typeface="Trebuchet MS"/>
                <a:sym typeface="Trebuchet MS"/>
              </a:rPr>
              <a:t>Host</a:t>
            </a:r>
            <a:r>
              <a:rPr lang="en" sz="1800" b="1">
                <a:solidFill>
                  <a:srgbClr val="F3F3F3"/>
                </a:solidFill>
                <a:latin typeface="Trebuchet MS"/>
                <a:ea typeface="Trebuchet MS"/>
                <a:cs typeface="Trebuchet MS"/>
                <a:sym typeface="Trebuchet MS"/>
              </a:rPr>
              <a:t>:  The organism that the vector/parasite is attached to / feeding on.  </a:t>
            </a:r>
          </a:p>
          <a:p>
            <a:pPr lvl="0" rtl="0">
              <a:spcBef>
                <a:spcPts val="0"/>
              </a:spcBef>
              <a:buNone/>
            </a:pPr>
            <a:r>
              <a:rPr lang="en" sz="1800" b="1">
                <a:solidFill>
                  <a:srgbClr val="F3F3F3"/>
                </a:solidFill>
                <a:latin typeface="Trebuchet MS"/>
                <a:ea typeface="Trebuchet MS"/>
                <a:cs typeface="Trebuchet MS"/>
                <a:sym typeface="Trebuchet MS"/>
              </a:rPr>
              <a:t>	</a:t>
            </a:r>
          </a:p>
          <a:p>
            <a:pPr marL="0" lvl="0" indent="0" rtl="0">
              <a:spcBef>
                <a:spcPts val="0"/>
              </a:spcBef>
              <a:buNone/>
            </a:pPr>
            <a:r>
              <a:rPr lang="en" sz="1800" b="1">
                <a:solidFill>
                  <a:srgbClr val="F3F3F3"/>
                </a:solidFill>
                <a:latin typeface="Trebuchet MS"/>
                <a:ea typeface="Trebuchet MS"/>
                <a:cs typeface="Trebuchet MS"/>
                <a:sym typeface="Trebuchet MS"/>
              </a:rPr>
              <a:t>	* </a:t>
            </a:r>
            <a:r>
              <a:rPr lang="en" sz="1800" b="1" u="sng">
                <a:solidFill>
                  <a:srgbClr val="F3F3F3"/>
                </a:solidFill>
                <a:latin typeface="Trebuchet MS"/>
                <a:ea typeface="Trebuchet MS"/>
                <a:cs typeface="Trebuchet MS"/>
                <a:sym typeface="Trebuchet MS"/>
              </a:rPr>
              <a:t>Reservoir Host</a:t>
            </a:r>
            <a:r>
              <a:rPr lang="en" sz="1800" b="1">
                <a:solidFill>
                  <a:srgbClr val="F3F3F3"/>
                </a:solidFill>
                <a:latin typeface="Trebuchet MS"/>
                <a:ea typeface="Trebuchet MS"/>
                <a:cs typeface="Trebuchet MS"/>
                <a:sym typeface="Trebuchet MS"/>
              </a:rPr>
              <a:t>:  Species that commonly carry the disease agent &amp; acts </a:t>
            </a:r>
          </a:p>
          <a:p>
            <a:pPr marL="457200" lvl="0" indent="457200" rtl="0">
              <a:spcBef>
                <a:spcPts val="0"/>
              </a:spcBef>
              <a:buNone/>
            </a:pPr>
            <a:r>
              <a:rPr lang="en" sz="1800" b="1">
                <a:solidFill>
                  <a:srgbClr val="F3F3F3"/>
                </a:solidFill>
                <a:latin typeface="Trebuchet MS"/>
                <a:ea typeface="Trebuchet MS"/>
                <a:cs typeface="Trebuchet MS"/>
                <a:sym typeface="Trebuchet MS"/>
              </a:rPr>
              <a:t>as a potential source of the disease.  (Often a rodent or small bird in </a:t>
            </a:r>
          </a:p>
          <a:p>
            <a:pPr marL="457200" lvl="0" indent="457200" rtl="0">
              <a:spcBef>
                <a:spcPts val="0"/>
              </a:spcBef>
              <a:buNone/>
            </a:pPr>
            <a:r>
              <a:rPr lang="en" sz="1800" b="1">
                <a:solidFill>
                  <a:srgbClr val="F3F3F3"/>
                </a:solidFill>
                <a:latin typeface="Trebuchet MS"/>
                <a:ea typeface="Trebuchet MS"/>
                <a:cs typeface="Trebuchet MS"/>
                <a:sym typeface="Trebuchet MS"/>
              </a:rPr>
              <a:t>the case of tick-borne diseases.) </a:t>
            </a:r>
          </a:p>
          <a:p>
            <a:pPr lvl="0" rtl="0">
              <a:spcBef>
                <a:spcPts val="0"/>
              </a:spcBef>
              <a:buNone/>
            </a:pPr>
            <a:endParaRPr sz="1800" b="1">
              <a:solidFill>
                <a:srgbClr val="F3F3F3"/>
              </a:solidFill>
              <a:latin typeface="Trebuchet MS"/>
              <a:ea typeface="Trebuchet MS"/>
              <a:cs typeface="Trebuchet MS"/>
              <a:sym typeface="Trebuchet MS"/>
            </a:endParaRPr>
          </a:p>
          <a:p>
            <a:pPr marL="0" lvl="0" indent="0" rtl="0">
              <a:spcBef>
                <a:spcPts val="0"/>
              </a:spcBef>
              <a:buNone/>
            </a:pPr>
            <a:r>
              <a:rPr lang="en" sz="1800" b="1">
                <a:solidFill>
                  <a:srgbClr val="F3F3F3"/>
                </a:solidFill>
                <a:latin typeface="Trebuchet MS"/>
                <a:ea typeface="Trebuchet MS"/>
                <a:cs typeface="Trebuchet MS"/>
                <a:sym typeface="Trebuchet MS"/>
              </a:rPr>
              <a:t>	* </a:t>
            </a:r>
            <a:r>
              <a:rPr lang="en" sz="1800" b="1" u="sng">
                <a:solidFill>
                  <a:srgbClr val="F3F3F3"/>
                </a:solidFill>
                <a:latin typeface="Trebuchet MS"/>
                <a:ea typeface="Trebuchet MS"/>
                <a:cs typeface="Trebuchet MS"/>
                <a:sym typeface="Trebuchet MS"/>
              </a:rPr>
              <a:t>Incidental Host</a:t>
            </a:r>
            <a:r>
              <a:rPr lang="en" sz="1800" b="1">
                <a:solidFill>
                  <a:srgbClr val="F3F3F3"/>
                </a:solidFill>
                <a:latin typeface="Trebuchet MS"/>
                <a:ea typeface="Trebuchet MS"/>
                <a:cs typeface="Trebuchet MS"/>
                <a:sym typeface="Trebuchet MS"/>
              </a:rPr>
              <a:t>:  Not a preferred feeding species for the parasite, but </a:t>
            </a:r>
          </a:p>
          <a:p>
            <a:pPr marL="457200" lvl="0" indent="457200" rtl="0">
              <a:spcBef>
                <a:spcPts val="0"/>
              </a:spcBef>
              <a:buNone/>
            </a:pPr>
            <a:r>
              <a:rPr lang="en" sz="1800" b="1">
                <a:solidFill>
                  <a:srgbClr val="F3F3F3"/>
                </a:solidFill>
                <a:latin typeface="Trebuchet MS"/>
                <a:ea typeface="Trebuchet MS"/>
                <a:cs typeface="Trebuchet MS"/>
                <a:sym typeface="Trebuchet MS"/>
              </a:rPr>
              <a:t>occasionally will be fed upon if it happens to come in contact with </a:t>
            </a:r>
          </a:p>
          <a:p>
            <a:pPr marL="457200" lvl="0" indent="457200" rtl="0">
              <a:spcBef>
                <a:spcPts val="0"/>
              </a:spcBef>
              <a:buNone/>
            </a:pPr>
            <a:r>
              <a:rPr lang="en" sz="1800" b="1">
                <a:solidFill>
                  <a:srgbClr val="F3F3F3"/>
                </a:solidFill>
                <a:latin typeface="Trebuchet MS"/>
                <a:ea typeface="Trebuchet MS"/>
                <a:cs typeface="Trebuchet MS"/>
                <a:sym typeface="Trebuchet MS"/>
              </a:rPr>
              <a:t>the parasite. (Example,  Deer are preferred hosts for Black-legged </a:t>
            </a:r>
          </a:p>
          <a:p>
            <a:pPr marL="457200" lvl="0" indent="457200" rtl="0">
              <a:spcBef>
                <a:spcPts val="0"/>
              </a:spcBef>
              <a:buNone/>
            </a:pPr>
            <a:r>
              <a:rPr lang="en" sz="1800" b="1">
                <a:solidFill>
                  <a:srgbClr val="F3F3F3"/>
                </a:solidFill>
                <a:latin typeface="Trebuchet MS"/>
                <a:ea typeface="Trebuchet MS"/>
                <a:cs typeface="Trebuchet MS"/>
                <a:sym typeface="Trebuchet MS"/>
              </a:rPr>
              <a:t>and Lone Star ticks, however humans are often incidental hosts.) </a:t>
            </a:r>
          </a:p>
          <a:p>
            <a:pPr marL="1371600" lvl="0" indent="457200" rtl="0">
              <a:spcBef>
                <a:spcPts val="0"/>
              </a:spcBef>
              <a:buNone/>
            </a:pPr>
            <a:endParaRPr sz="1800">
              <a:latin typeface="Trebuchet MS"/>
              <a:ea typeface="Trebuchet MS"/>
              <a:cs typeface="Trebuchet MS"/>
              <a:sym typeface="Trebuchet MS"/>
            </a:endParaRPr>
          </a:p>
          <a:p>
            <a:pPr marL="1371600" lvl="0" indent="457200" rtl="0">
              <a:spcBef>
                <a:spcPts val="0"/>
              </a:spcBef>
              <a:buNone/>
            </a:pPr>
            <a:endParaRPr sz="1800">
              <a:latin typeface="Trebuchet MS"/>
              <a:ea typeface="Trebuchet MS"/>
              <a:cs typeface="Trebuchet MS"/>
              <a:sym typeface="Trebuchet MS"/>
            </a:endParaRPr>
          </a:p>
          <a:p>
            <a:pPr marL="1371600" lvl="0" indent="457200" rtl="0">
              <a:spcBef>
                <a:spcPts val="0"/>
              </a:spcBef>
              <a:buNone/>
            </a:pPr>
            <a:endParaRPr sz="1800">
              <a:latin typeface="Trebuchet MS"/>
              <a:ea typeface="Trebuchet MS"/>
              <a:cs typeface="Trebuchet MS"/>
              <a:sym typeface="Trebuchet MS"/>
            </a:endParaRPr>
          </a:p>
          <a:p>
            <a:pPr marL="1371600" indent="457200">
              <a:spcBef>
                <a:spcPts val="0"/>
              </a:spcBef>
              <a:buNone/>
            </a:pPr>
            <a:endParaRPr sz="180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
                                        </p:tgtEl>
                                      </p:cBhvr>
                                    </p:animEffect>
                                    <p:set>
                                      <p:cBhvr>
                                        <p:cTn id="12" dur="1" fill="hold">
                                          <p:stCondLst>
                                            <p:cond delay="100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2"/>
                                        </p:tgtEl>
                                      </p:cBhvr>
                                    </p:animEffect>
                                    <p:set>
                                      <p:cBhvr>
                                        <p:cTn id="22" dur="1" fill="hold">
                                          <p:stCondLst>
                                            <p:cond delay="100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973200" y="205975"/>
            <a:ext cx="1197599" cy="405300"/>
          </a:xfrm>
          <a:prstGeom prst="rect">
            <a:avLst/>
          </a:prstGeom>
        </p:spPr>
        <p:txBody>
          <a:bodyPr lIns="91425" tIns="91425" rIns="91425" bIns="91425" anchor="b" anchorCtr="0">
            <a:noAutofit/>
          </a:bodyPr>
          <a:lstStyle/>
          <a:p>
            <a:pPr>
              <a:spcBef>
                <a:spcPts val="0"/>
              </a:spcBef>
              <a:buNone/>
            </a:pPr>
            <a:r>
              <a:rPr lang="en" sz="1400"/>
              <a:t>References</a:t>
            </a:r>
          </a:p>
        </p:txBody>
      </p:sp>
      <p:sp>
        <p:nvSpPr>
          <p:cNvPr id="332" name="Shape 332"/>
          <p:cNvSpPr txBox="1">
            <a:spLocks noGrp="1"/>
          </p:cNvSpPr>
          <p:nvPr>
            <p:ph type="body" idx="1"/>
          </p:nvPr>
        </p:nvSpPr>
        <p:spPr>
          <a:xfrm>
            <a:off x="457200" y="611275"/>
            <a:ext cx="8229600" cy="4363499"/>
          </a:xfrm>
          <a:prstGeom prst="rect">
            <a:avLst/>
          </a:prstGeom>
        </p:spPr>
        <p:txBody>
          <a:bodyPr lIns="91425" tIns="91425" rIns="91425" bIns="91425" anchor="t" anchorCtr="0">
            <a:noAutofit/>
          </a:bodyPr>
          <a:lstStyle/>
          <a:p>
            <a:pPr lvl="0" rtl="0">
              <a:spcBef>
                <a:spcPts val="0"/>
              </a:spcBef>
              <a:buNone/>
            </a:pPr>
            <a:r>
              <a:rPr lang="en" sz="1100"/>
              <a:t>Images:</a:t>
            </a:r>
          </a:p>
          <a:p>
            <a:pPr lvl="0" rtl="0">
              <a:spcBef>
                <a:spcPts val="0"/>
              </a:spcBef>
              <a:buNone/>
            </a:pPr>
            <a:r>
              <a:rPr lang="en" sz="1100"/>
              <a:t>Tick life Cycle (n.d.) [chart] Retrieved from:</a:t>
            </a:r>
            <a:r>
              <a:rPr lang="en" sz="1100" u="sng">
                <a:solidFill>
                  <a:schemeClr val="hlink"/>
                </a:solidFill>
                <a:hlinkClick r:id="rId3"/>
              </a:rPr>
              <a:t>www.cdc.gov/ticks</a:t>
            </a:r>
          </a:p>
          <a:p>
            <a:pPr lvl="0" rtl="0">
              <a:spcBef>
                <a:spcPts val="0"/>
              </a:spcBef>
              <a:buNone/>
            </a:pPr>
            <a:r>
              <a:rPr lang="en" sz="1100"/>
              <a:t>Ticks (n.d.) [photograph] Retrieved from: </a:t>
            </a:r>
            <a:r>
              <a:rPr lang="en" sz="1100" u="sng">
                <a:solidFill>
                  <a:schemeClr val="hlink"/>
                </a:solidFill>
                <a:hlinkClick r:id="rId3"/>
              </a:rPr>
              <a:t>www.cdc.gov/ticks</a:t>
            </a:r>
          </a:p>
          <a:p>
            <a:pPr lvl="0" rtl="0">
              <a:spcBef>
                <a:spcPts val="0"/>
              </a:spcBef>
              <a:buNone/>
            </a:pPr>
            <a:r>
              <a:rPr lang="en" sz="1100"/>
              <a:t>Kansas map (n.d.) [map] Retrieved from: </a:t>
            </a:r>
            <a:r>
              <a:rPr lang="en" sz="1100" u="sng">
                <a:solidFill>
                  <a:schemeClr val="hlink"/>
                </a:solidFill>
                <a:hlinkClick r:id="rId4"/>
              </a:rPr>
              <a:t>http://www.kdheks.gov/bephi/index.html</a:t>
            </a:r>
          </a:p>
          <a:p>
            <a:pPr lvl="0" rtl="0">
              <a:spcBef>
                <a:spcPts val="0"/>
              </a:spcBef>
              <a:buNone/>
            </a:pPr>
            <a:r>
              <a:rPr lang="en" sz="1100"/>
              <a:t>Micrograph (n.d.) [photo] Retrieved from: </a:t>
            </a:r>
            <a:r>
              <a:rPr lang="en" sz="1100" u="sng">
                <a:solidFill>
                  <a:schemeClr val="dk1"/>
                </a:solidFill>
                <a:hlinkClick r:id="rId5"/>
              </a:rPr>
              <a:t>http://phil.cdc.gov/phil/home.asp</a:t>
            </a:r>
          </a:p>
          <a:p>
            <a:pPr lvl="0" rtl="0">
              <a:spcBef>
                <a:spcPts val="0"/>
              </a:spcBef>
              <a:buNone/>
            </a:pPr>
            <a:r>
              <a:rPr lang="en" sz="1100"/>
              <a:t>Distribution of Tuleremia (2012) [photo] Retrieved from </a:t>
            </a:r>
            <a:r>
              <a:rPr lang="en" sz="1100" u="sng">
                <a:solidFill>
                  <a:schemeClr val="hlink"/>
                </a:solidFill>
                <a:hlinkClick r:id="rId6"/>
              </a:rPr>
              <a:t>www.cdc.gov/tuleremia</a:t>
            </a:r>
          </a:p>
          <a:p>
            <a:pPr lvl="0" rtl="0">
              <a:spcBef>
                <a:spcPts val="0"/>
              </a:spcBef>
              <a:buNone/>
            </a:pPr>
            <a:r>
              <a:rPr lang="en" sz="1100"/>
              <a:t>Tularemia symptoms (n.d.)[photograph] Retrieved from: </a:t>
            </a:r>
            <a:r>
              <a:rPr lang="en" sz="1000" u="sng">
                <a:solidFill>
                  <a:schemeClr val="dk1"/>
                </a:solidFill>
                <a:latin typeface="Verdana"/>
                <a:ea typeface="Verdana"/>
                <a:cs typeface="Verdana"/>
                <a:sym typeface="Verdana"/>
                <a:hlinkClick r:id="rId7"/>
              </a:rPr>
              <a:t>http://www.columbia-lyme.org/patients/tbd_tularemia.html</a:t>
            </a:r>
          </a:p>
          <a:p>
            <a:pPr lvl="0" rtl="0">
              <a:spcBef>
                <a:spcPts val="0"/>
              </a:spcBef>
              <a:buNone/>
            </a:pPr>
            <a:r>
              <a:rPr lang="en" sz="1100"/>
              <a:t>Stari Symptoms (n.d.) [photograph] Retrieved from: </a:t>
            </a:r>
            <a:r>
              <a:rPr lang="en" sz="1000" u="sng">
                <a:solidFill>
                  <a:schemeClr val="dk1"/>
                </a:solidFill>
                <a:hlinkClick r:id="rId8"/>
              </a:rPr>
              <a:t>http://www.cdc.gov/stari/symptoms/</a:t>
            </a:r>
          </a:p>
          <a:p>
            <a:pPr lvl="0" rtl="0">
              <a:spcBef>
                <a:spcPts val="0"/>
              </a:spcBef>
              <a:buNone/>
            </a:pPr>
            <a:r>
              <a:rPr lang="en" sz="1100">
                <a:solidFill>
                  <a:schemeClr val="dk1"/>
                </a:solidFill>
              </a:rPr>
              <a:t>Distribution of Lyme Disease (2012) [photo] Retrieved from http://</a:t>
            </a:r>
            <a:r>
              <a:rPr lang="en" sz="1100" u="sng">
                <a:solidFill>
                  <a:schemeClr val="dk1"/>
                </a:solidFill>
                <a:hlinkClick r:id="rId9"/>
              </a:rPr>
              <a:t>www.cdc.gov/lyme/</a:t>
            </a:r>
          </a:p>
          <a:p>
            <a:pPr rtl="0">
              <a:spcBef>
                <a:spcPts val="0"/>
              </a:spcBef>
              <a:buNone/>
            </a:pPr>
            <a:r>
              <a:rPr lang="en" sz="1100"/>
              <a:t>Craig, D. (2013) [photograph]</a:t>
            </a:r>
          </a:p>
          <a:p>
            <a:pPr lvl="0" rtl="0">
              <a:spcBef>
                <a:spcPts val="0"/>
              </a:spcBef>
              <a:buNone/>
            </a:pPr>
            <a:r>
              <a:rPr lang="en" sz="1100">
                <a:solidFill>
                  <a:schemeClr val="dk1"/>
                </a:solidFill>
              </a:rPr>
              <a:t>PCR: Image from Embers, M.E., Barthold S. W., </a:t>
            </a:r>
            <a:r>
              <a:rPr lang="en" sz="1100" i="1">
                <a:solidFill>
                  <a:schemeClr val="dk1"/>
                </a:solidFill>
              </a:rPr>
              <a:t>et. al. </a:t>
            </a:r>
            <a:r>
              <a:rPr lang="en" sz="1100">
                <a:solidFill>
                  <a:schemeClr val="dk1"/>
                </a:solidFill>
              </a:rPr>
              <a:t>(2012) Persistence of </a:t>
            </a:r>
            <a:r>
              <a:rPr lang="en" sz="1100" i="1">
                <a:solidFill>
                  <a:schemeClr val="dk1"/>
                </a:solidFill>
              </a:rPr>
              <a:t>Borrelia burgdorferi</a:t>
            </a:r>
            <a:r>
              <a:rPr lang="en" sz="1100">
                <a:solidFill>
                  <a:schemeClr val="dk1"/>
                </a:solidFill>
              </a:rPr>
              <a:t> in Rhesus Macaques following Antibiotic Treatment of Disseminated Infection. </a:t>
            </a:r>
            <a:r>
              <a:rPr lang="en" sz="1100" i="1">
                <a:solidFill>
                  <a:schemeClr val="dk1"/>
                </a:solidFill>
              </a:rPr>
              <a:t>PlosOne. (7) 1. </a:t>
            </a:r>
            <a:r>
              <a:rPr lang="en" sz="1100">
                <a:solidFill>
                  <a:schemeClr val="dk1"/>
                </a:solidFill>
              </a:rPr>
              <a:t>Retrieved from</a:t>
            </a:r>
            <a:r>
              <a:rPr lang="en" sz="1100">
                <a:solidFill>
                  <a:schemeClr val="dk1"/>
                </a:solidFill>
                <a:hlinkClick r:id="rId10"/>
              </a:rPr>
              <a:t> </a:t>
            </a:r>
            <a:r>
              <a:rPr lang="en" sz="1100" u="sng">
                <a:solidFill>
                  <a:srgbClr val="0563C1"/>
                </a:solidFill>
                <a:hlinkClick r:id="rId10"/>
              </a:rPr>
              <a:t>http://www.plosone.org/article/info%3Adoi%2F10.1371%2Fjournal.pone.0029914</a:t>
            </a:r>
          </a:p>
          <a:p>
            <a:pPr rtl="0">
              <a:spcBef>
                <a:spcPts val="0"/>
              </a:spcBef>
              <a:buNone/>
            </a:pPr>
            <a:r>
              <a:rPr lang="en" sz="1100"/>
              <a:t>Video:</a:t>
            </a:r>
          </a:p>
          <a:p>
            <a:pPr lvl="0" rtl="0">
              <a:spcBef>
                <a:spcPts val="0"/>
              </a:spcBef>
              <a:buClr>
                <a:schemeClr val="dk1"/>
              </a:buClr>
              <a:buSzPct val="100000"/>
              <a:buFont typeface="Arial"/>
              <a:buNone/>
            </a:pPr>
            <a:r>
              <a:rPr lang="en" sz="1100">
                <a:solidFill>
                  <a:schemeClr val="dk1"/>
                </a:solidFill>
              </a:rPr>
              <a:t>BADA, UK. (2013, March 13) Tackling Ticks - Tick Bite Prevention Week 2013 [Video File] Retrieved from</a:t>
            </a:r>
            <a:r>
              <a:rPr lang="en" sz="1100">
                <a:solidFill>
                  <a:schemeClr val="dk1"/>
                </a:solidFill>
                <a:hlinkClick r:id="rId11"/>
              </a:rPr>
              <a:t> </a:t>
            </a:r>
            <a:r>
              <a:rPr lang="en" sz="1100" u="sng">
                <a:solidFill>
                  <a:schemeClr val="hlink"/>
                </a:solidFill>
                <a:hlinkClick r:id="rId11"/>
              </a:rPr>
              <a:t>https://www.youtube.com/watch?v=m2avEmmLeEA</a:t>
            </a:r>
          </a:p>
          <a:p>
            <a:pPr lvl="0" rtl="0">
              <a:spcBef>
                <a:spcPts val="0"/>
              </a:spcBef>
              <a:buNone/>
            </a:pPr>
            <a:endParaRPr sz="11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65100" y="75000"/>
            <a:ext cx="8229600" cy="711000"/>
          </a:xfrm>
          <a:prstGeom prst="rect">
            <a:avLst/>
          </a:prstGeom>
          <a:solidFill>
            <a:srgbClr val="9900FF"/>
          </a:solidFill>
        </p:spPr>
        <p:txBody>
          <a:bodyPr lIns="91425" tIns="91425" rIns="91425" bIns="91425" anchor="ctr" anchorCtr="0">
            <a:noAutofit/>
          </a:bodyPr>
          <a:lstStyle/>
          <a:p>
            <a:pPr>
              <a:spcBef>
                <a:spcPts val="0"/>
              </a:spcBef>
              <a:buNone/>
            </a:pPr>
            <a:r>
              <a:rPr lang="en" sz="4000">
                <a:solidFill>
                  <a:srgbClr val="F3F3F3"/>
                </a:solidFill>
                <a:latin typeface="Trebuchet MS"/>
                <a:ea typeface="Trebuchet MS"/>
                <a:cs typeface="Trebuchet MS"/>
                <a:sym typeface="Trebuchet MS"/>
              </a:rPr>
              <a:t>Tick life cycle</a:t>
            </a:r>
          </a:p>
        </p:txBody>
      </p:sp>
      <p:pic>
        <p:nvPicPr>
          <p:cNvPr id="48" name="Shape 48"/>
          <p:cNvPicPr preferRelativeResize="0"/>
          <p:nvPr/>
        </p:nvPicPr>
        <p:blipFill>
          <a:blip r:embed="rId3">
            <a:alphaModFix/>
          </a:blip>
          <a:stretch>
            <a:fillRect/>
          </a:stretch>
        </p:blipFill>
        <p:spPr>
          <a:xfrm>
            <a:off x="540100" y="1018575"/>
            <a:ext cx="3734275" cy="3808950"/>
          </a:xfrm>
          <a:prstGeom prst="rect">
            <a:avLst/>
          </a:prstGeom>
          <a:noFill/>
          <a:ln>
            <a:noFill/>
          </a:ln>
        </p:spPr>
      </p:pic>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sp>
        <p:nvSpPr>
          <p:cNvPr id="50" name="Shape 50"/>
          <p:cNvSpPr txBox="1"/>
          <p:nvPr/>
        </p:nvSpPr>
        <p:spPr>
          <a:xfrm>
            <a:off x="4547000" y="1069200"/>
            <a:ext cx="3947699" cy="4163699"/>
          </a:xfrm>
          <a:prstGeom prst="rect">
            <a:avLst/>
          </a:prstGeom>
          <a:noFill/>
          <a:ln>
            <a:noFill/>
          </a:ln>
        </p:spPr>
        <p:txBody>
          <a:bodyPr lIns="91425" tIns="91425" rIns="91425" bIns="91425" anchor="t" anchorCtr="0">
            <a:noAutofit/>
          </a:bodyPr>
          <a:lstStyle/>
          <a:p>
            <a:pPr lvl="0" rtl="0">
              <a:spcBef>
                <a:spcPts val="0"/>
              </a:spcBef>
              <a:buNone/>
            </a:pPr>
            <a:r>
              <a:rPr lang="en" sz="1800">
                <a:latin typeface="Verdana"/>
                <a:ea typeface="Verdana"/>
                <a:cs typeface="Verdana"/>
                <a:sym typeface="Verdana"/>
              </a:rPr>
              <a:t>Ticks have 4 life stages: </a:t>
            </a:r>
          </a:p>
          <a:p>
            <a:pPr lvl="0" indent="457200" rtl="0">
              <a:spcBef>
                <a:spcPts val="0"/>
              </a:spcBef>
              <a:buNone/>
            </a:pPr>
            <a:r>
              <a:rPr lang="en" sz="1800">
                <a:latin typeface="Verdana"/>
                <a:ea typeface="Verdana"/>
                <a:cs typeface="Verdana"/>
                <a:sym typeface="Verdana"/>
              </a:rPr>
              <a:t>* egg</a:t>
            </a:r>
          </a:p>
          <a:p>
            <a:pPr lvl="0" indent="457200" rtl="0">
              <a:spcBef>
                <a:spcPts val="0"/>
              </a:spcBef>
              <a:buNone/>
            </a:pPr>
            <a:r>
              <a:rPr lang="en" sz="1800">
                <a:latin typeface="Verdana"/>
                <a:ea typeface="Verdana"/>
                <a:cs typeface="Verdana"/>
                <a:sym typeface="Verdana"/>
              </a:rPr>
              <a:t>* six-legged larva</a:t>
            </a:r>
          </a:p>
          <a:p>
            <a:pPr lvl="0" indent="457200" rtl="0">
              <a:spcBef>
                <a:spcPts val="0"/>
              </a:spcBef>
              <a:buNone/>
            </a:pPr>
            <a:r>
              <a:rPr lang="en" sz="1800">
                <a:latin typeface="Verdana"/>
                <a:ea typeface="Verdana"/>
                <a:cs typeface="Verdana"/>
                <a:sym typeface="Verdana"/>
              </a:rPr>
              <a:t>* eight-legged nymph</a:t>
            </a:r>
          </a:p>
          <a:p>
            <a:pPr lvl="0" indent="457200" rtl="0">
              <a:spcBef>
                <a:spcPts val="0"/>
              </a:spcBef>
              <a:buNone/>
            </a:pPr>
            <a:r>
              <a:rPr lang="en" sz="1800">
                <a:latin typeface="Verdana"/>
                <a:ea typeface="Verdana"/>
                <a:cs typeface="Verdana"/>
                <a:sym typeface="Verdana"/>
              </a:rPr>
              <a:t>* adult </a:t>
            </a:r>
          </a:p>
          <a:p>
            <a:pPr lvl="0" rtl="0">
              <a:spcBef>
                <a:spcPts val="0"/>
              </a:spcBef>
              <a:buNone/>
            </a:pPr>
            <a:endParaRPr sz="1800">
              <a:latin typeface="Verdana"/>
              <a:ea typeface="Verdana"/>
              <a:cs typeface="Verdana"/>
              <a:sym typeface="Verdana"/>
            </a:endParaRPr>
          </a:p>
          <a:p>
            <a:pPr lvl="0" rtl="0">
              <a:spcBef>
                <a:spcPts val="0"/>
              </a:spcBef>
              <a:buNone/>
            </a:pPr>
            <a:r>
              <a:rPr lang="en" sz="1800">
                <a:latin typeface="Verdana"/>
                <a:ea typeface="Verdana"/>
                <a:cs typeface="Verdana"/>
                <a:sym typeface="Verdana"/>
              </a:rPr>
              <a:t>After hatching from the eggs, ticks must eat blood at every stage to survive. Ticks can take up to 3 years to complete their full life cycle, and most will die because they don't find a host for their next feeding.</a:t>
            </a:r>
          </a:p>
          <a:p>
            <a:pPr rtl="0">
              <a:spcBef>
                <a:spcPts val="0"/>
              </a:spcBef>
              <a:buNone/>
            </a:pPr>
            <a:r>
              <a:rPr lang="en" sz="1800">
                <a:solidFill>
                  <a:schemeClr val="dk2"/>
                </a:solidFill>
              </a:rPr>
              <a:t>		</a:t>
            </a:r>
          </a:p>
          <a:p>
            <a:pPr rtl="0">
              <a:spcBef>
                <a:spcPts val="0"/>
              </a:spcBef>
              <a:buNone/>
            </a:pPr>
            <a:endParaRPr sz="1000">
              <a:solidFill>
                <a:schemeClr val="dk2"/>
              </a:solidFill>
            </a:endParaRPr>
          </a:p>
          <a:p>
            <a:pPr rtl="0">
              <a:spcBef>
                <a:spcPts val="0"/>
              </a:spcBef>
              <a:buNone/>
            </a:pPr>
            <a:endParaRPr sz="1000">
              <a:solidFill>
                <a:schemeClr val="dk2"/>
              </a:solidFill>
            </a:endParaRPr>
          </a:p>
          <a:p>
            <a:pPr lvl="0" algn="ctr" rtl="0">
              <a:spcBef>
                <a:spcPts val="0"/>
              </a:spcBef>
              <a:buNone/>
            </a:pPr>
            <a:endParaRPr sz="1800">
              <a:solidFill>
                <a:schemeClr val="dk2"/>
              </a:solidFill>
            </a:endParaRPr>
          </a:p>
          <a:p>
            <a:pPr marL="4572000" lvl="0" indent="457200" rtl="0">
              <a:lnSpc>
                <a:spcPct val="115000"/>
              </a:lnSpc>
              <a:spcBef>
                <a:spcPts val="0"/>
              </a:spcBef>
              <a:buClr>
                <a:schemeClr val="dk1"/>
              </a:buClr>
              <a:buSzPct val="78571"/>
              <a:buFont typeface="Arial"/>
              <a:buNone/>
            </a:pPr>
            <a:r>
              <a:rPr lang="en"/>
              <a:t>				</a:t>
            </a:r>
            <a:r>
              <a:rPr lang="en" sz="1000">
                <a:solidFill>
                  <a:schemeClr val="dk2"/>
                </a:solidFill>
              </a:rPr>
              <a:t>(Images from www.tickencounter.org)</a:t>
            </a:r>
          </a:p>
          <a:p>
            <a:pPr>
              <a:spcBef>
                <a:spcPts val="0"/>
              </a:spcBef>
              <a:buNone/>
            </a:pPr>
            <a:endParaRPr/>
          </a:p>
        </p:txBody>
      </p:sp>
      <p:sp>
        <p:nvSpPr>
          <p:cNvPr id="51" name="Shape 51"/>
          <p:cNvSpPr txBox="1"/>
          <p:nvPr/>
        </p:nvSpPr>
        <p:spPr>
          <a:xfrm>
            <a:off x="540087" y="4617825"/>
            <a:ext cx="3519299" cy="209699"/>
          </a:xfrm>
          <a:prstGeom prst="rect">
            <a:avLst/>
          </a:prstGeom>
          <a:noFill/>
          <a:ln>
            <a:noFill/>
          </a:ln>
        </p:spPr>
        <p:txBody>
          <a:bodyPr lIns="91425" tIns="91425" rIns="91425" bIns="91425" anchor="t" anchorCtr="0">
            <a:noAutofit/>
          </a:bodyPr>
          <a:lstStyle/>
          <a:p>
            <a:pPr>
              <a:spcBef>
                <a:spcPts val="0"/>
              </a:spcBef>
              <a:buNone/>
            </a:pPr>
            <a:r>
              <a:rPr lang="en" sz="1000">
                <a:solidFill>
                  <a:schemeClr val="dk2"/>
                </a:solidFill>
              </a:rPr>
              <a:t>Image courtesy </a:t>
            </a:r>
            <a:r>
              <a:rPr lang="en" sz="1000" u="sng">
                <a:solidFill>
                  <a:schemeClr val="dk2"/>
                </a:solidFill>
                <a:hlinkClick r:id="rId4"/>
              </a:rPr>
              <a:t>http://phil.cdc.gov/phil/home.asp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165650"/>
            <a:ext cx="8229600" cy="3761700"/>
          </a:xfrm>
          <a:prstGeom prst="rect">
            <a:avLst/>
          </a:prstGeom>
        </p:spPr>
        <p:txBody>
          <a:bodyPr lIns="91425" tIns="91425" rIns="91425" bIns="91425" anchor="t" anchorCtr="0">
            <a:noAutofit/>
          </a:bodyPr>
          <a:lstStyle/>
          <a:p>
            <a:pPr lvl="0" rtl="0">
              <a:lnSpc>
                <a:spcPct val="80000"/>
              </a:lnSpc>
              <a:spcBef>
                <a:spcPts val="0"/>
              </a:spcBef>
              <a:buNone/>
            </a:pPr>
            <a:r>
              <a:rPr lang="en" sz="2000"/>
              <a:t>*</a:t>
            </a:r>
            <a:r>
              <a:rPr lang="en" sz="2000">
                <a:latin typeface="Verdana"/>
                <a:ea typeface="Verdana"/>
                <a:cs typeface="Verdana"/>
                <a:sym typeface="Verdana"/>
              </a:rPr>
              <a:t>Ticks can detect animals´ breath and body odors, and sense body heat, moisture, and vibrations. Ticks can't fly or jump, they wait for a host, resting on the tips of grasses and shrubs in a position known as "questing".</a:t>
            </a:r>
          </a:p>
          <a:p>
            <a:pPr lvl="0" rtl="0">
              <a:spcBef>
                <a:spcPts val="0"/>
              </a:spcBef>
              <a:buNone/>
            </a:pPr>
            <a:endParaRPr sz="1800">
              <a:latin typeface="Verdana"/>
              <a:ea typeface="Verdana"/>
              <a:cs typeface="Verdana"/>
              <a:sym typeface="Verdana"/>
            </a:endParaRPr>
          </a:p>
          <a:p>
            <a:pPr lvl="0" rtl="0">
              <a:spcBef>
                <a:spcPts val="0"/>
              </a:spcBef>
              <a:buNone/>
            </a:pPr>
            <a:r>
              <a:rPr lang="en" sz="2000">
                <a:latin typeface="Verdana"/>
                <a:ea typeface="Verdana"/>
                <a:cs typeface="Verdana"/>
                <a:sym typeface="Verdana"/>
              </a:rPr>
              <a:t>* When a host brushes the spot where a tick </a:t>
            </a:r>
          </a:p>
          <a:p>
            <a:pPr lvl="0" rtl="0">
              <a:spcBef>
                <a:spcPts val="0"/>
              </a:spcBef>
              <a:buNone/>
            </a:pPr>
            <a:r>
              <a:rPr lang="en" sz="2000">
                <a:latin typeface="Verdana"/>
                <a:ea typeface="Verdana"/>
                <a:cs typeface="Verdana"/>
                <a:sym typeface="Verdana"/>
              </a:rPr>
              <a:t>   is waiting, it quickly climbs aboard. </a:t>
            </a:r>
          </a:p>
          <a:p>
            <a:pPr lvl="0" rtl="0">
              <a:spcBef>
                <a:spcPts val="0"/>
              </a:spcBef>
              <a:buNone/>
            </a:pPr>
            <a:endParaRPr sz="2000">
              <a:latin typeface="Verdana"/>
              <a:ea typeface="Verdana"/>
              <a:cs typeface="Verdana"/>
              <a:sym typeface="Verdana"/>
            </a:endParaRPr>
          </a:p>
          <a:p>
            <a:pPr lvl="0" rtl="0">
              <a:spcBef>
                <a:spcPts val="0"/>
              </a:spcBef>
              <a:buNone/>
            </a:pPr>
            <a:r>
              <a:rPr lang="en" sz="2000">
                <a:latin typeface="Verdana"/>
                <a:ea typeface="Verdana"/>
                <a:cs typeface="Verdana"/>
                <a:sym typeface="Verdana"/>
              </a:rPr>
              <a:t>* Some ticks attach quickly, others will </a:t>
            </a:r>
          </a:p>
          <a:p>
            <a:pPr lvl="0" rtl="0">
              <a:spcBef>
                <a:spcPts val="0"/>
              </a:spcBef>
              <a:buNone/>
            </a:pPr>
            <a:r>
              <a:rPr lang="en" sz="2000">
                <a:latin typeface="Verdana"/>
                <a:ea typeface="Verdana"/>
                <a:cs typeface="Verdana"/>
                <a:sym typeface="Verdana"/>
              </a:rPr>
              <a:t>    wander before attaching.	</a:t>
            </a:r>
            <a:r>
              <a:rPr lang="en" sz="2000"/>
              <a:t>			</a:t>
            </a:r>
          </a:p>
        </p:txBody>
      </p:sp>
      <p:sp>
        <p:nvSpPr>
          <p:cNvPr id="57" name="Shape 57"/>
          <p:cNvSpPr txBox="1">
            <a:spLocks noGrp="1"/>
          </p:cNvSpPr>
          <p:nvPr>
            <p:ph type="title"/>
          </p:nvPr>
        </p:nvSpPr>
        <p:spPr>
          <a:xfrm>
            <a:off x="457200" y="2321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4000">
                <a:solidFill>
                  <a:srgbClr val="F3F3F3"/>
                </a:solidFill>
                <a:latin typeface="Trebuchet MS"/>
                <a:ea typeface="Trebuchet MS"/>
                <a:cs typeface="Trebuchet MS"/>
                <a:sym typeface="Trebuchet MS"/>
              </a:rPr>
              <a:t>How Ticks Find Hosts</a:t>
            </a:r>
          </a:p>
        </p:txBody>
      </p:sp>
      <p:pic>
        <p:nvPicPr>
          <p:cNvPr id="58" name="Shape 58"/>
          <p:cNvPicPr preferRelativeResize="0"/>
          <p:nvPr/>
        </p:nvPicPr>
        <p:blipFill>
          <a:blip r:embed="rId3">
            <a:alphaModFix/>
          </a:blip>
          <a:stretch>
            <a:fillRect/>
          </a:stretch>
        </p:blipFill>
        <p:spPr>
          <a:xfrm>
            <a:off x="6547337" y="2521700"/>
            <a:ext cx="2296625" cy="1521505"/>
          </a:xfrm>
          <a:prstGeom prst="rect">
            <a:avLst/>
          </a:prstGeom>
          <a:noFill/>
          <a:ln>
            <a:noFill/>
          </a:ln>
        </p:spPr>
      </p:pic>
      <p:sp>
        <p:nvSpPr>
          <p:cNvPr id="59" name="Shape 59"/>
          <p:cNvSpPr txBox="1"/>
          <p:nvPr/>
        </p:nvSpPr>
        <p:spPr>
          <a:xfrm>
            <a:off x="6547425" y="4043200"/>
            <a:ext cx="2296500" cy="481500"/>
          </a:xfrm>
          <a:prstGeom prst="rect">
            <a:avLst/>
          </a:prstGeom>
          <a:noFill/>
          <a:ln>
            <a:noFill/>
          </a:ln>
        </p:spPr>
        <p:txBody>
          <a:bodyPr lIns="91425" tIns="91425" rIns="91425" bIns="91425" anchor="t" anchorCtr="0">
            <a:noAutofit/>
          </a:bodyPr>
          <a:lstStyle/>
          <a:p>
            <a:pPr rtl="0">
              <a:spcBef>
                <a:spcPts val="0"/>
              </a:spcBef>
              <a:buNone/>
            </a:pPr>
            <a:r>
              <a:rPr lang="en" sz="1000">
                <a:solidFill>
                  <a:schemeClr val="dk2"/>
                </a:solidFill>
              </a:rPr>
              <a:t>Image courtesy </a:t>
            </a:r>
            <a:r>
              <a:rPr lang="en" sz="1000" u="sng">
                <a:solidFill>
                  <a:schemeClr val="dk2"/>
                </a:solidFill>
                <a:hlinkClick r:id="rId4"/>
              </a:rPr>
              <a:t>http://phil.cdc.gov/phil/home.asp</a:t>
            </a:r>
          </a:p>
          <a:p>
            <a:pPr>
              <a:spcBef>
                <a:spcPts val="0"/>
              </a:spcBef>
              <a:buNone/>
            </a:pPr>
            <a:endParaRPr sz="1000">
              <a:solidFill>
                <a:schemeClr val="dk2"/>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57200" y="1226775"/>
            <a:ext cx="8229600" cy="3773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b="1">
                <a:latin typeface="Verdana"/>
                <a:ea typeface="Verdana"/>
                <a:cs typeface="Verdana"/>
                <a:sym typeface="Verdana"/>
              </a:rPr>
              <a:t>American Dog Tick (</a:t>
            </a:r>
            <a:r>
              <a:rPr lang="en" sz="2400" b="1" i="1">
                <a:latin typeface="Verdana"/>
                <a:ea typeface="Verdana"/>
                <a:cs typeface="Verdana"/>
                <a:sym typeface="Verdana"/>
              </a:rPr>
              <a:t>Dermacentor variabilis</a:t>
            </a:r>
            <a:r>
              <a:rPr lang="en" sz="2400" b="1">
                <a:latin typeface="Verdana"/>
                <a:ea typeface="Verdana"/>
                <a:cs typeface="Verdana"/>
                <a:sym typeface="Verdana"/>
              </a:rPr>
              <a:t>)</a:t>
            </a:r>
          </a:p>
          <a:p>
            <a:pPr lvl="0" rtl="0">
              <a:spcBef>
                <a:spcPts val="0"/>
              </a:spcBef>
              <a:buNone/>
            </a:pPr>
            <a:endParaRPr sz="2400" b="1">
              <a:latin typeface="Verdana"/>
              <a:ea typeface="Verdana"/>
              <a:cs typeface="Verdana"/>
              <a:sym typeface="Verdana"/>
            </a:endParaRPr>
          </a:p>
          <a:p>
            <a:pPr marL="457200" lvl="0" indent="-381000" rtl="0">
              <a:spcBef>
                <a:spcPts val="0"/>
              </a:spcBef>
              <a:buClr>
                <a:srgbClr val="000000"/>
              </a:buClr>
              <a:buSzPct val="100000"/>
              <a:buFont typeface="Arial"/>
              <a:buChar char="●"/>
            </a:pPr>
            <a:r>
              <a:rPr lang="en" sz="2400" b="1">
                <a:solidFill>
                  <a:schemeClr val="dk1"/>
                </a:solidFill>
                <a:latin typeface="Verdana"/>
                <a:ea typeface="Verdana"/>
                <a:cs typeface="Verdana"/>
                <a:sym typeface="Verdana"/>
              </a:rPr>
              <a:t>Black-legged / Deer Tick (</a:t>
            </a:r>
            <a:r>
              <a:rPr lang="en" sz="2400" b="1" i="1">
                <a:solidFill>
                  <a:schemeClr val="dk1"/>
                </a:solidFill>
                <a:latin typeface="Verdana"/>
                <a:ea typeface="Verdana"/>
                <a:cs typeface="Verdana"/>
                <a:sym typeface="Verdana"/>
              </a:rPr>
              <a:t>Ixodesscapularis</a:t>
            </a:r>
            <a:r>
              <a:rPr lang="en" sz="2400" b="1">
                <a:solidFill>
                  <a:schemeClr val="dk1"/>
                </a:solidFill>
                <a:latin typeface="Verdana"/>
                <a:ea typeface="Verdana"/>
                <a:cs typeface="Verdana"/>
                <a:sym typeface="Verdana"/>
              </a:rPr>
              <a:t>)</a:t>
            </a:r>
          </a:p>
          <a:p>
            <a:pPr lvl="0" rtl="0">
              <a:spcBef>
                <a:spcPts val="0"/>
              </a:spcBef>
              <a:buNone/>
            </a:pPr>
            <a:endParaRPr sz="2400" b="1">
              <a:solidFill>
                <a:schemeClr val="dk1"/>
              </a:solidFill>
              <a:latin typeface="Verdana"/>
              <a:ea typeface="Verdana"/>
              <a:cs typeface="Verdana"/>
              <a:sym typeface="Verdana"/>
            </a:endParaRPr>
          </a:p>
          <a:p>
            <a:pPr marL="457200" lvl="0" indent="-381000" rtl="0">
              <a:spcBef>
                <a:spcPts val="0"/>
              </a:spcBef>
              <a:buClr>
                <a:srgbClr val="000000"/>
              </a:buClr>
              <a:buSzPct val="100000"/>
              <a:buFont typeface="Arial"/>
              <a:buChar char="●"/>
            </a:pPr>
            <a:r>
              <a:rPr lang="en" sz="2400" b="1">
                <a:solidFill>
                  <a:schemeClr val="dk1"/>
                </a:solidFill>
                <a:latin typeface="Verdana"/>
                <a:ea typeface="Verdana"/>
                <a:cs typeface="Verdana"/>
                <a:sym typeface="Verdana"/>
              </a:rPr>
              <a:t>Lone Star Tick (</a:t>
            </a:r>
            <a:r>
              <a:rPr lang="en" sz="2400" b="1" i="1">
                <a:solidFill>
                  <a:schemeClr val="dk1"/>
                </a:solidFill>
                <a:latin typeface="Verdana"/>
                <a:ea typeface="Verdana"/>
                <a:cs typeface="Verdana"/>
                <a:sym typeface="Verdana"/>
              </a:rPr>
              <a:t>Amblyomma americanum</a:t>
            </a:r>
            <a:r>
              <a:rPr lang="en" sz="2400" b="1">
                <a:solidFill>
                  <a:schemeClr val="dk1"/>
                </a:solidFill>
                <a:latin typeface="Verdana"/>
                <a:ea typeface="Verdana"/>
                <a:cs typeface="Verdana"/>
                <a:sym typeface="Verdana"/>
              </a:rPr>
              <a:t>)</a:t>
            </a:r>
          </a:p>
          <a:p>
            <a:pPr lvl="0" rtl="0">
              <a:spcBef>
                <a:spcPts val="0"/>
              </a:spcBef>
              <a:buNone/>
            </a:pPr>
            <a:endParaRPr sz="2400" b="1">
              <a:solidFill>
                <a:schemeClr val="dk1"/>
              </a:solidFill>
              <a:latin typeface="Verdana"/>
              <a:ea typeface="Verdana"/>
              <a:cs typeface="Verdana"/>
              <a:sym typeface="Verdana"/>
            </a:endParaRPr>
          </a:p>
          <a:p>
            <a:pPr marL="457200" lvl="0" indent="-381000" rtl="0">
              <a:spcBef>
                <a:spcPts val="0"/>
              </a:spcBef>
              <a:buClr>
                <a:schemeClr val="dk1"/>
              </a:buClr>
              <a:buSzPct val="100000"/>
              <a:buFont typeface="Arial"/>
              <a:buChar char="●"/>
            </a:pPr>
            <a:r>
              <a:rPr lang="en" sz="2400" b="1">
                <a:solidFill>
                  <a:schemeClr val="dk1"/>
                </a:solidFill>
                <a:latin typeface="Verdana"/>
                <a:ea typeface="Verdana"/>
                <a:cs typeface="Verdana"/>
                <a:sym typeface="Verdana"/>
              </a:rPr>
              <a:t>Brown Dog Tick (</a:t>
            </a:r>
            <a:r>
              <a:rPr lang="en" sz="2400" b="1" i="1">
                <a:solidFill>
                  <a:schemeClr val="dk1"/>
                </a:solidFill>
                <a:latin typeface="Verdana"/>
                <a:ea typeface="Verdana"/>
                <a:cs typeface="Verdana"/>
                <a:sym typeface="Verdana"/>
              </a:rPr>
              <a:t>Rhipicephalus sanguineus</a:t>
            </a:r>
            <a:r>
              <a:rPr lang="en" sz="2400" b="1">
                <a:solidFill>
                  <a:schemeClr val="dk1"/>
                </a:solidFill>
                <a:latin typeface="Verdana"/>
                <a:ea typeface="Verdana"/>
                <a:cs typeface="Verdana"/>
                <a:sym typeface="Verdana"/>
              </a:rPr>
              <a:t>)</a:t>
            </a:r>
          </a:p>
          <a:p>
            <a:pPr lvl="0" indent="457200" rtl="0">
              <a:spcBef>
                <a:spcPts val="0"/>
              </a:spcBef>
              <a:buNone/>
            </a:pPr>
            <a:endParaRPr sz="2400">
              <a:latin typeface="Arial"/>
              <a:ea typeface="Arial"/>
              <a:cs typeface="Arial"/>
              <a:sym typeface="Arial"/>
            </a:endParaRPr>
          </a:p>
          <a:p>
            <a:pPr marL="0" lvl="0" indent="0" rtl="0">
              <a:spcBef>
                <a:spcPts val="0"/>
              </a:spcBef>
              <a:buNone/>
            </a:pPr>
            <a:r>
              <a:rPr lang="en" sz="2400"/>
              <a:t> </a:t>
            </a:r>
          </a:p>
          <a:p>
            <a:pPr lvl="0" rtl="0">
              <a:spcBef>
                <a:spcPts val="500"/>
              </a:spcBef>
              <a:buNone/>
            </a:pPr>
            <a:endParaRPr sz="2400">
              <a:latin typeface="Arial"/>
              <a:ea typeface="Arial"/>
              <a:cs typeface="Arial"/>
              <a:sym typeface="Arial"/>
            </a:endParaRPr>
          </a:p>
          <a:p>
            <a:pPr lvl="0" rtl="0">
              <a:spcBef>
                <a:spcPts val="500"/>
              </a:spcBef>
              <a:buNone/>
            </a:pPr>
            <a:endParaRPr sz="2400">
              <a:latin typeface="Arial"/>
              <a:ea typeface="Arial"/>
              <a:cs typeface="Arial"/>
              <a:sym typeface="Arial"/>
            </a:endParaRPr>
          </a:p>
          <a:p>
            <a:pPr marL="0" lvl="0" indent="0" rtl="0">
              <a:lnSpc>
                <a:spcPct val="115000"/>
              </a:lnSpc>
              <a:spcBef>
                <a:spcPts val="0"/>
              </a:spcBef>
              <a:buClr>
                <a:schemeClr val="dk1"/>
              </a:buClr>
              <a:buFont typeface="Arial"/>
              <a:buNone/>
            </a:pPr>
            <a:endParaRPr sz="1000"/>
          </a:p>
          <a:p>
            <a:pPr marL="0" lvl="0" indent="0" rtl="0">
              <a:lnSpc>
                <a:spcPct val="115000"/>
              </a:lnSpc>
              <a:spcBef>
                <a:spcPts val="0"/>
              </a:spcBef>
              <a:buClr>
                <a:schemeClr val="dk1"/>
              </a:buClr>
              <a:buFont typeface="Arial"/>
              <a:buNone/>
            </a:pPr>
            <a:endParaRPr sz="1000"/>
          </a:p>
          <a:p>
            <a:pPr marL="0" lvl="0" indent="0" rtl="0">
              <a:lnSpc>
                <a:spcPct val="115000"/>
              </a:lnSpc>
              <a:spcBef>
                <a:spcPts val="0"/>
              </a:spcBef>
              <a:buClr>
                <a:schemeClr val="dk1"/>
              </a:buClr>
              <a:buFont typeface="Arial"/>
              <a:buNone/>
            </a:pPr>
            <a:endParaRPr sz="1000">
              <a:latin typeface="Arial"/>
              <a:ea typeface="Arial"/>
              <a:cs typeface="Arial"/>
              <a:sym typeface="Arial"/>
            </a:endParaRPr>
          </a:p>
          <a:p>
            <a:pPr lvl="0" rtl="0">
              <a:lnSpc>
                <a:spcPct val="115000"/>
              </a:lnSpc>
              <a:spcBef>
                <a:spcPts val="0"/>
              </a:spcBef>
              <a:buClr>
                <a:schemeClr val="dk1"/>
              </a:buClr>
              <a:buFont typeface="Arial"/>
              <a:buNone/>
            </a:pPr>
            <a:endParaRPr sz="2400">
              <a:latin typeface="Arial"/>
              <a:ea typeface="Arial"/>
              <a:cs typeface="Arial"/>
              <a:sym typeface="Arial"/>
            </a:endParaRPr>
          </a:p>
          <a:p>
            <a:pPr>
              <a:spcBef>
                <a:spcPts val="0"/>
              </a:spcBef>
              <a:buNone/>
            </a:pPr>
            <a:endParaRPr/>
          </a:p>
        </p:txBody>
      </p:sp>
      <p:sp>
        <p:nvSpPr>
          <p:cNvPr id="65" name="Shape 65"/>
          <p:cNvSpPr txBox="1">
            <a:spLocks noGrp="1"/>
          </p:cNvSpPr>
          <p:nvPr>
            <p:ph type="title"/>
          </p:nvPr>
        </p:nvSpPr>
        <p:spPr>
          <a:xfrm>
            <a:off x="396075" y="238875"/>
            <a:ext cx="8229600" cy="939900"/>
          </a:xfrm>
          <a:prstGeom prst="rect">
            <a:avLst/>
          </a:prstGeom>
          <a:solidFill>
            <a:srgbClr val="9900FF"/>
          </a:solidFill>
        </p:spPr>
        <p:txBody>
          <a:bodyPr lIns="91425" tIns="91425" rIns="91425" bIns="91425" anchor="ctr" anchorCtr="0">
            <a:noAutofit/>
          </a:bodyPr>
          <a:lstStyle/>
          <a:p>
            <a:pPr rtl="0">
              <a:spcBef>
                <a:spcPts val="0"/>
              </a:spcBef>
              <a:buNone/>
            </a:pPr>
            <a:r>
              <a:rPr lang="en" sz="4000">
                <a:solidFill>
                  <a:srgbClr val="F3F3F3"/>
                </a:solidFill>
                <a:latin typeface="Trebuchet MS"/>
                <a:ea typeface="Trebuchet MS"/>
                <a:cs typeface="Trebuchet MS"/>
                <a:sym typeface="Trebuchet MS"/>
              </a:rPr>
              <a:t>Ticks in Kansas:</a:t>
            </a:r>
          </a:p>
          <a:p>
            <a:pPr indent="457200">
              <a:spcBef>
                <a:spcPts val="0"/>
              </a:spcBef>
              <a:buNone/>
            </a:pPr>
            <a:r>
              <a:rPr lang="en" sz="3000">
                <a:solidFill>
                  <a:srgbClr val="F3F3F3"/>
                </a:solidFill>
                <a:latin typeface="Trebuchet MS"/>
                <a:ea typeface="Trebuchet MS"/>
                <a:cs typeface="Trebuchet MS"/>
                <a:sym typeface="Trebuchet MS"/>
              </a:rPr>
              <a:t>in order of abundance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latin typeface="Verdana"/>
                <a:ea typeface="Verdana"/>
                <a:cs typeface="Verdana"/>
                <a:sym typeface="Verdana"/>
              </a:rPr>
              <a:t>American Dog Tick </a:t>
            </a:r>
          </a:p>
          <a:p>
            <a:pPr lvl="0">
              <a:spcBef>
                <a:spcPts val="0"/>
              </a:spcBef>
              <a:buNone/>
            </a:pPr>
            <a:r>
              <a:rPr lang="en" sz="3000">
                <a:latin typeface="Verdana"/>
                <a:ea typeface="Verdana"/>
                <a:cs typeface="Verdana"/>
                <a:sym typeface="Verdana"/>
              </a:rPr>
              <a:t>(</a:t>
            </a:r>
            <a:r>
              <a:rPr lang="en" sz="3000" i="1">
                <a:latin typeface="Verdana"/>
                <a:ea typeface="Verdana"/>
                <a:cs typeface="Verdana"/>
                <a:sym typeface="Verdana"/>
              </a:rPr>
              <a:t>Dermacentor variabilis</a:t>
            </a:r>
            <a:r>
              <a:rPr lang="en" sz="3000">
                <a:latin typeface="Verdana"/>
                <a:ea typeface="Verdana"/>
                <a:cs typeface="Verdana"/>
                <a:sym typeface="Verdana"/>
              </a:rPr>
              <a:t>)</a:t>
            </a:r>
          </a:p>
        </p:txBody>
      </p:sp>
      <p:sp>
        <p:nvSpPr>
          <p:cNvPr id="71" name="Shape 71"/>
          <p:cNvSpPr txBox="1">
            <a:spLocks noGrp="1"/>
          </p:cNvSpPr>
          <p:nvPr>
            <p:ph type="body" idx="1"/>
          </p:nvPr>
        </p:nvSpPr>
        <p:spPr>
          <a:xfrm>
            <a:off x="501000" y="119140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solidFill>
                  <a:schemeClr val="dk1"/>
                </a:solidFill>
                <a:latin typeface="Verdana"/>
                <a:ea typeface="Verdana"/>
                <a:cs typeface="Verdana"/>
                <a:sym typeface="Verdana"/>
              </a:rPr>
              <a:t>Transmits: Rocky Mountain Spotted Fever and Tularemia </a:t>
            </a:r>
            <a:r>
              <a:rPr lang="en" sz="2400">
                <a:solidFill>
                  <a:schemeClr val="dk1"/>
                </a:solidFill>
              </a:rPr>
              <a:t>	</a:t>
            </a:r>
          </a:p>
          <a:p>
            <a:pPr lvl="0" indent="457200" rtl="0">
              <a:spcBef>
                <a:spcPts val="0"/>
              </a:spcBef>
              <a:buClr>
                <a:schemeClr val="dk1"/>
              </a:buClr>
              <a:buFont typeface="Arial"/>
              <a:buNone/>
            </a:pPr>
            <a:endParaRPr sz="2400">
              <a:solidFill>
                <a:schemeClr val="dk1"/>
              </a:solidFill>
            </a:endParaRPr>
          </a:p>
          <a:p>
            <a:pPr lvl="0" rtl="0">
              <a:spcBef>
                <a:spcPts val="0"/>
              </a:spcBef>
              <a:buClr>
                <a:schemeClr val="dk1"/>
              </a:buClr>
              <a:buSzPct val="45833"/>
              <a:buFont typeface="Arial"/>
              <a:buNone/>
            </a:pPr>
            <a:r>
              <a:rPr lang="en" sz="2400">
                <a:solidFill>
                  <a:schemeClr val="dk1"/>
                </a:solidFill>
                <a:latin typeface="Verdana"/>
                <a:ea typeface="Verdana"/>
                <a:cs typeface="Verdana"/>
                <a:sym typeface="Verdana"/>
              </a:rPr>
              <a:t>    Larva     Nymph   Male        Female     Fully-fed    </a:t>
            </a:r>
          </a:p>
          <a:p>
            <a:pPr lvl="0" rtl="0">
              <a:spcBef>
                <a:spcPts val="500"/>
              </a:spcBef>
              <a:buClr>
                <a:schemeClr val="dk1"/>
              </a:buClr>
              <a:buFont typeface="Arial"/>
              <a:buNone/>
            </a:pPr>
            <a:endParaRPr sz="2400">
              <a:solidFill>
                <a:schemeClr val="dk1"/>
              </a:solidFill>
            </a:endParaRPr>
          </a:p>
          <a:p>
            <a:pPr lvl="0" rtl="0">
              <a:spcBef>
                <a:spcPts val="500"/>
              </a:spcBef>
              <a:buClr>
                <a:schemeClr val="dk1"/>
              </a:buClr>
              <a:buFont typeface="Arial"/>
              <a:buNone/>
            </a:pPr>
            <a:endParaRPr sz="24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Clr>
                <a:schemeClr val="dk1"/>
              </a:buClr>
              <a:buFont typeface="Arial"/>
              <a:buNone/>
            </a:pPr>
            <a:endParaRPr sz="2400">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pic>
        <p:nvPicPr>
          <p:cNvPr id="72" name="Shape 72"/>
          <p:cNvPicPr preferRelativeResize="0"/>
          <p:nvPr/>
        </p:nvPicPr>
        <p:blipFill>
          <a:blip r:embed="rId3">
            <a:alphaModFix/>
          </a:blip>
          <a:stretch>
            <a:fillRect/>
          </a:stretch>
        </p:blipFill>
        <p:spPr>
          <a:xfrm>
            <a:off x="1039899" y="3173440"/>
            <a:ext cx="877525" cy="835325"/>
          </a:xfrm>
          <a:prstGeom prst="rect">
            <a:avLst/>
          </a:prstGeom>
          <a:noFill/>
          <a:ln>
            <a:noFill/>
          </a:ln>
        </p:spPr>
      </p:pic>
      <p:pic>
        <p:nvPicPr>
          <p:cNvPr id="73" name="Shape 73"/>
          <p:cNvPicPr preferRelativeResize="0"/>
          <p:nvPr/>
        </p:nvPicPr>
        <p:blipFill>
          <a:blip r:embed="rId4">
            <a:alphaModFix/>
          </a:blip>
          <a:stretch>
            <a:fillRect/>
          </a:stretch>
        </p:blipFill>
        <p:spPr>
          <a:xfrm>
            <a:off x="2424474" y="3172600"/>
            <a:ext cx="877524" cy="837010"/>
          </a:xfrm>
          <a:prstGeom prst="rect">
            <a:avLst/>
          </a:prstGeom>
          <a:noFill/>
          <a:ln>
            <a:noFill/>
          </a:ln>
        </p:spPr>
      </p:pic>
      <p:pic>
        <p:nvPicPr>
          <p:cNvPr id="74" name="Shape 74"/>
          <p:cNvPicPr preferRelativeResize="0"/>
          <p:nvPr/>
        </p:nvPicPr>
        <p:blipFill>
          <a:blip r:embed="rId5">
            <a:alphaModFix/>
          </a:blip>
          <a:stretch>
            <a:fillRect/>
          </a:stretch>
        </p:blipFill>
        <p:spPr>
          <a:xfrm>
            <a:off x="3771912" y="3172579"/>
            <a:ext cx="1119624" cy="1056920"/>
          </a:xfrm>
          <a:prstGeom prst="rect">
            <a:avLst/>
          </a:prstGeom>
          <a:noFill/>
          <a:ln>
            <a:noFill/>
          </a:ln>
        </p:spPr>
      </p:pic>
      <p:pic>
        <p:nvPicPr>
          <p:cNvPr id="75" name="Shape 75"/>
          <p:cNvPicPr preferRelativeResize="0"/>
          <p:nvPr/>
        </p:nvPicPr>
        <p:blipFill>
          <a:blip r:embed="rId6">
            <a:alphaModFix/>
          </a:blip>
          <a:stretch>
            <a:fillRect/>
          </a:stretch>
        </p:blipFill>
        <p:spPr>
          <a:xfrm>
            <a:off x="5361472" y="3169150"/>
            <a:ext cx="1119624" cy="1063775"/>
          </a:xfrm>
          <a:prstGeom prst="rect">
            <a:avLst/>
          </a:prstGeom>
          <a:noFill/>
          <a:ln>
            <a:noFill/>
          </a:ln>
        </p:spPr>
      </p:pic>
      <p:pic>
        <p:nvPicPr>
          <p:cNvPr id="76" name="Shape 76"/>
          <p:cNvPicPr preferRelativeResize="0"/>
          <p:nvPr/>
        </p:nvPicPr>
        <p:blipFill>
          <a:blip r:embed="rId7">
            <a:alphaModFix/>
          </a:blip>
          <a:stretch>
            <a:fillRect/>
          </a:stretch>
        </p:blipFill>
        <p:spPr>
          <a:xfrm>
            <a:off x="6951025" y="3164025"/>
            <a:ext cx="1119624" cy="1074008"/>
          </a:xfrm>
          <a:prstGeom prst="rect">
            <a:avLst/>
          </a:prstGeom>
          <a:noFill/>
          <a:ln>
            <a:noFill/>
          </a:ln>
        </p:spPr>
      </p:pic>
      <p:sp>
        <p:nvSpPr>
          <p:cNvPr id="77" name="Shape 77"/>
          <p:cNvSpPr txBox="1"/>
          <p:nvPr/>
        </p:nvSpPr>
        <p:spPr>
          <a:xfrm>
            <a:off x="95275" y="4679750"/>
            <a:ext cx="2882399" cy="415500"/>
          </a:xfrm>
          <a:prstGeom prst="rect">
            <a:avLst/>
          </a:prstGeom>
          <a:noFill/>
          <a:ln>
            <a:noFill/>
          </a:ln>
        </p:spPr>
        <p:txBody>
          <a:bodyPr lIns="91425" tIns="91425" rIns="91425" bIns="91425" anchor="t" anchorCtr="0">
            <a:noAutofit/>
          </a:bodyPr>
          <a:lstStyle/>
          <a:p>
            <a:pPr>
              <a:spcBef>
                <a:spcPts val="0"/>
              </a:spcBef>
              <a:buNone/>
            </a:pPr>
            <a:r>
              <a:rPr lang="en" sz="1000"/>
              <a:t>(Photo courtesy www.tickencounter.org)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83125" y="1337100"/>
            <a:ext cx="8631000" cy="3362400"/>
          </a:xfrm>
          <a:prstGeom prst="rect">
            <a:avLst/>
          </a:prstGeom>
        </p:spPr>
        <p:txBody>
          <a:bodyPr lIns="91425" tIns="91425" rIns="91425" bIns="91425" anchor="t" anchorCtr="0">
            <a:noAutofit/>
          </a:bodyPr>
          <a:lstStyle/>
          <a:p>
            <a:pPr marL="0" lvl="0" indent="0" rtl="0">
              <a:spcBef>
                <a:spcPts val="500"/>
              </a:spcBef>
              <a:buNone/>
            </a:pPr>
            <a:r>
              <a:rPr lang="en" sz="2400">
                <a:latin typeface="Verdana"/>
                <a:ea typeface="Verdana"/>
                <a:cs typeface="Verdana"/>
                <a:sym typeface="Verdana"/>
              </a:rPr>
              <a:t>Transmits: Lyme Disease, Human Babesiosis, and Human Anaplasmosis </a:t>
            </a:r>
          </a:p>
          <a:p>
            <a:pPr lvl="0" rtl="0">
              <a:spcBef>
                <a:spcPts val="500"/>
              </a:spcBef>
              <a:buNone/>
            </a:pPr>
            <a:endParaRPr sz="1900">
              <a:solidFill>
                <a:srgbClr val="262626"/>
              </a:solidFill>
              <a:latin typeface="Verdana"/>
              <a:ea typeface="Verdana"/>
              <a:cs typeface="Verdana"/>
              <a:sym typeface="Verdana"/>
            </a:endParaRPr>
          </a:p>
          <a:p>
            <a:pPr lvl="0" indent="457200" rtl="0">
              <a:spcBef>
                <a:spcPts val="0"/>
              </a:spcBef>
              <a:buNone/>
            </a:pPr>
            <a:r>
              <a:rPr lang="en" sz="2400">
                <a:latin typeface="Verdana"/>
                <a:ea typeface="Verdana"/>
                <a:cs typeface="Verdana"/>
                <a:sym typeface="Verdana"/>
              </a:rPr>
              <a:t> Larva	Nymph  Male		 Female     Fully-fed</a:t>
            </a: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r>
              <a:rPr lang="en" sz="1000">
                <a:solidFill>
                  <a:schemeClr val="dk1"/>
                </a:solidFill>
              </a:rPr>
              <a:t>(Photo courtesy www.tickencounter.org)</a:t>
            </a:r>
          </a:p>
          <a:p>
            <a:pPr marL="4572000" lvl="0" indent="457200" rtl="0">
              <a:lnSpc>
                <a:spcPct val="115000"/>
              </a:lnSpc>
              <a:spcBef>
                <a:spcPts val="0"/>
              </a:spcBef>
              <a:buClr>
                <a:schemeClr val="dk1"/>
              </a:buClr>
              <a:buFont typeface="Arial"/>
              <a:buNone/>
            </a:pPr>
            <a:endParaRPr sz="1000">
              <a:latin typeface="Arial"/>
              <a:ea typeface="Arial"/>
              <a:cs typeface="Arial"/>
              <a:sym typeface="Arial"/>
            </a:endParaRPr>
          </a:p>
          <a:p>
            <a:pPr lvl="0" indent="457200" rtl="0">
              <a:spcBef>
                <a:spcPts val="0"/>
              </a:spcBef>
              <a:buClr>
                <a:schemeClr val="dk1"/>
              </a:buClr>
              <a:buFont typeface="Arial"/>
              <a:buNone/>
            </a:pPr>
            <a:endParaRPr sz="2400">
              <a:latin typeface="Arial"/>
              <a:ea typeface="Arial"/>
              <a:cs typeface="Arial"/>
              <a:sym typeface="Arial"/>
            </a:endParaRPr>
          </a:p>
          <a:p>
            <a:pPr lvl="0" rtl="0">
              <a:spcBef>
                <a:spcPts val="500"/>
              </a:spcBef>
              <a:buClr>
                <a:schemeClr val="dk1"/>
              </a:buClr>
              <a:buFont typeface="Arial"/>
              <a:buNone/>
            </a:pPr>
            <a:endParaRPr sz="1900">
              <a:solidFill>
                <a:srgbClr val="262626"/>
              </a:solidFill>
              <a:latin typeface="Arial"/>
              <a:ea typeface="Arial"/>
              <a:cs typeface="Arial"/>
              <a:sym typeface="Arial"/>
            </a:endParaRPr>
          </a:p>
        </p:txBody>
      </p:sp>
      <p:pic>
        <p:nvPicPr>
          <p:cNvPr id="83" name="Shape 83"/>
          <p:cNvPicPr preferRelativeResize="0"/>
          <p:nvPr/>
        </p:nvPicPr>
        <p:blipFill>
          <a:blip r:embed="rId3">
            <a:alphaModFix/>
          </a:blip>
          <a:stretch>
            <a:fillRect/>
          </a:stretch>
        </p:blipFill>
        <p:spPr>
          <a:xfrm>
            <a:off x="1070500" y="3190976"/>
            <a:ext cx="905024" cy="818974"/>
          </a:xfrm>
          <a:prstGeom prst="rect">
            <a:avLst/>
          </a:prstGeom>
          <a:noFill/>
          <a:ln>
            <a:noFill/>
          </a:ln>
        </p:spPr>
      </p:pic>
      <p:pic>
        <p:nvPicPr>
          <p:cNvPr id="84" name="Shape 84"/>
          <p:cNvPicPr preferRelativeResize="0"/>
          <p:nvPr/>
        </p:nvPicPr>
        <p:blipFill>
          <a:blip r:embed="rId4">
            <a:alphaModFix/>
          </a:blip>
          <a:stretch>
            <a:fillRect/>
          </a:stretch>
        </p:blipFill>
        <p:spPr>
          <a:xfrm>
            <a:off x="2342150" y="3174525"/>
            <a:ext cx="905025" cy="851891"/>
          </a:xfrm>
          <a:prstGeom prst="rect">
            <a:avLst/>
          </a:prstGeom>
          <a:noFill/>
          <a:ln>
            <a:noFill/>
          </a:ln>
        </p:spPr>
      </p:pic>
      <p:pic>
        <p:nvPicPr>
          <p:cNvPr id="85" name="Shape 85"/>
          <p:cNvPicPr preferRelativeResize="0"/>
          <p:nvPr/>
        </p:nvPicPr>
        <p:blipFill>
          <a:blip r:embed="rId5">
            <a:alphaModFix/>
          </a:blip>
          <a:stretch>
            <a:fillRect/>
          </a:stretch>
        </p:blipFill>
        <p:spPr>
          <a:xfrm>
            <a:off x="3617275" y="3189275"/>
            <a:ext cx="1147224" cy="1084510"/>
          </a:xfrm>
          <a:prstGeom prst="rect">
            <a:avLst/>
          </a:prstGeom>
          <a:noFill/>
          <a:ln>
            <a:noFill/>
          </a:ln>
        </p:spPr>
      </p:pic>
      <p:pic>
        <p:nvPicPr>
          <p:cNvPr id="86" name="Shape 86"/>
          <p:cNvPicPr preferRelativeResize="0"/>
          <p:nvPr/>
        </p:nvPicPr>
        <p:blipFill>
          <a:blip r:embed="rId6">
            <a:alphaModFix/>
          </a:blip>
          <a:stretch>
            <a:fillRect/>
          </a:stretch>
        </p:blipFill>
        <p:spPr>
          <a:xfrm>
            <a:off x="5134611" y="3189287"/>
            <a:ext cx="1229986" cy="1165125"/>
          </a:xfrm>
          <a:prstGeom prst="rect">
            <a:avLst/>
          </a:prstGeom>
          <a:noFill/>
          <a:ln>
            <a:noFill/>
          </a:ln>
        </p:spPr>
      </p:pic>
      <p:pic>
        <p:nvPicPr>
          <p:cNvPr id="87" name="Shape 87"/>
          <p:cNvPicPr preferRelativeResize="0"/>
          <p:nvPr/>
        </p:nvPicPr>
        <p:blipFill>
          <a:blip r:embed="rId7">
            <a:alphaModFix/>
          </a:blip>
          <a:stretch>
            <a:fillRect/>
          </a:stretch>
        </p:blipFill>
        <p:spPr>
          <a:xfrm>
            <a:off x="6781825" y="3189275"/>
            <a:ext cx="1370500" cy="1306449"/>
          </a:xfrm>
          <a:prstGeom prst="rect">
            <a:avLst/>
          </a:prstGeom>
          <a:noFill/>
          <a:ln>
            <a:noFill/>
          </a:ln>
        </p:spPr>
      </p:pic>
      <p:sp>
        <p:nvSpPr>
          <p:cNvPr id="88" name="Shape 88"/>
          <p:cNvSpPr txBox="1"/>
          <p:nvPr/>
        </p:nvSpPr>
        <p:spPr>
          <a:xfrm>
            <a:off x="473175" y="245350"/>
            <a:ext cx="8219100" cy="1034100"/>
          </a:xfrm>
          <a:prstGeom prst="rect">
            <a:avLst/>
          </a:prstGeom>
          <a:noFill/>
          <a:ln>
            <a:noFill/>
          </a:ln>
        </p:spPr>
        <p:txBody>
          <a:bodyPr lIns="91425" tIns="91425" rIns="91425" bIns="91425" anchor="t" anchorCtr="0">
            <a:noAutofit/>
          </a:bodyPr>
          <a:lstStyle/>
          <a:p>
            <a:pPr marL="457200" lvl="0" indent="-419100">
              <a:spcBef>
                <a:spcPts val="0"/>
              </a:spcBef>
              <a:buClr>
                <a:srgbClr val="000000"/>
              </a:buClr>
              <a:buSzPct val="100000"/>
              <a:buFont typeface="Verdana"/>
              <a:buChar char="●"/>
            </a:pPr>
            <a:r>
              <a:rPr lang="en" sz="3000" b="1">
                <a:solidFill>
                  <a:schemeClr val="dk1"/>
                </a:solidFill>
                <a:latin typeface="Verdana"/>
                <a:ea typeface="Verdana"/>
                <a:cs typeface="Verdana"/>
                <a:sym typeface="Verdana"/>
              </a:rPr>
              <a:t>Black-legged / Deer Tick (</a:t>
            </a:r>
            <a:r>
              <a:rPr lang="en" sz="3000" b="1" i="1">
                <a:solidFill>
                  <a:schemeClr val="dk1"/>
                </a:solidFill>
                <a:latin typeface="Verdana"/>
                <a:ea typeface="Verdana"/>
                <a:cs typeface="Verdana"/>
                <a:sym typeface="Verdana"/>
              </a:rPr>
              <a:t>Ixodesscapularis</a:t>
            </a:r>
            <a:r>
              <a:rPr lang="en" sz="3000" b="1">
                <a:solidFill>
                  <a:schemeClr val="dk1"/>
                </a:solidFill>
                <a:latin typeface="Verdana"/>
                <a:ea typeface="Verdana"/>
                <a:cs typeface="Verdana"/>
                <a:sym typeface="Verdana"/>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92250" y="975500"/>
            <a:ext cx="8525100" cy="3367799"/>
          </a:xfrm>
          <a:prstGeom prst="rect">
            <a:avLst/>
          </a:prstGeom>
        </p:spPr>
        <p:txBody>
          <a:bodyPr lIns="91425" tIns="91425" rIns="91425" bIns="91425" anchor="t" anchorCtr="0">
            <a:noAutofit/>
          </a:bodyPr>
          <a:lstStyle/>
          <a:p>
            <a:pPr rtl="0">
              <a:spcBef>
                <a:spcPts val="0"/>
              </a:spcBef>
              <a:buNone/>
            </a:pPr>
            <a:endParaRPr sz="2400">
              <a:latin typeface="Verdana"/>
              <a:ea typeface="Verdana"/>
              <a:cs typeface="Verdana"/>
              <a:sym typeface="Verdana"/>
            </a:endParaRPr>
          </a:p>
          <a:p>
            <a:pPr lvl="0" rtl="0">
              <a:spcBef>
                <a:spcPts val="0"/>
              </a:spcBef>
              <a:buNone/>
            </a:pPr>
            <a:r>
              <a:rPr lang="en" sz="2400">
                <a:latin typeface="Verdana"/>
                <a:ea typeface="Verdana"/>
                <a:cs typeface="Verdana"/>
                <a:sym typeface="Verdana"/>
              </a:rPr>
              <a:t>Transmits:  Human Ehrlichiosis, Tularemia, STARI, and Heartland Virus</a:t>
            </a:r>
          </a:p>
          <a:p>
            <a:pPr lvl="0" rtl="0">
              <a:spcBef>
                <a:spcPts val="0"/>
              </a:spcBef>
              <a:buNone/>
            </a:pPr>
            <a:endParaRPr sz="1900">
              <a:latin typeface="Verdana"/>
              <a:ea typeface="Verdana"/>
              <a:cs typeface="Verdana"/>
              <a:sym typeface="Verdana"/>
            </a:endParaRPr>
          </a:p>
          <a:p>
            <a:pPr marL="0" lvl="0" indent="0" rtl="0">
              <a:spcBef>
                <a:spcPts val="0"/>
              </a:spcBef>
              <a:buNone/>
            </a:pPr>
            <a:r>
              <a:rPr lang="en" sz="2400">
                <a:latin typeface="Verdana"/>
                <a:ea typeface="Verdana"/>
                <a:cs typeface="Verdana"/>
                <a:sym typeface="Verdana"/>
              </a:rPr>
              <a:t>    Larva	   Nymph   Male		 Female     Fully-fed</a:t>
            </a: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endParaRPr sz="2400">
              <a:latin typeface="Arial"/>
              <a:ea typeface="Arial"/>
              <a:cs typeface="Arial"/>
              <a:sym typeface="Arial"/>
            </a:endParaRPr>
          </a:p>
          <a:p>
            <a:pPr lvl="0" indent="457200" rtl="0">
              <a:spcBef>
                <a:spcPts val="0"/>
              </a:spcBef>
              <a:buNone/>
            </a:pPr>
            <a:endParaRPr sz="1000">
              <a:latin typeface="Arial"/>
              <a:ea typeface="Arial"/>
              <a:cs typeface="Arial"/>
              <a:sym typeface="Arial"/>
            </a:endParaRPr>
          </a:p>
          <a:p>
            <a:pPr lvl="0" indent="457200" rtl="0">
              <a:spcBef>
                <a:spcPts val="0"/>
              </a:spcBef>
              <a:buNone/>
            </a:pPr>
            <a:endParaRPr sz="1000">
              <a:latin typeface="Arial"/>
              <a:ea typeface="Arial"/>
              <a:cs typeface="Arial"/>
              <a:sym typeface="Arial"/>
            </a:endParaRPr>
          </a:p>
          <a:p>
            <a:pPr marL="4572000" lvl="0" indent="457200" rtl="0">
              <a:spcBef>
                <a:spcPts val="0"/>
              </a:spcBef>
              <a:buNone/>
            </a:pPr>
            <a:endParaRPr sz="2400">
              <a:latin typeface="Arial"/>
              <a:ea typeface="Arial"/>
              <a:cs typeface="Arial"/>
              <a:sym typeface="Arial"/>
            </a:endParaRPr>
          </a:p>
          <a:p>
            <a:pPr lvl="0" rtl="0">
              <a:spcBef>
                <a:spcPts val="0"/>
              </a:spcBef>
              <a:buNone/>
            </a:pPr>
            <a:endParaRPr sz="1900">
              <a:latin typeface="Arial"/>
              <a:ea typeface="Arial"/>
              <a:cs typeface="Arial"/>
              <a:sym typeface="Arial"/>
            </a:endParaRPr>
          </a:p>
          <a:p>
            <a:pPr lvl="0" rtl="0">
              <a:spcBef>
                <a:spcPts val="0"/>
              </a:spcBef>
              <a:buNone/>
            </a:pPr>
            <a:endParaRPr sz="1900">
              <a:solidFill>
                <a:srgbClr val="262626"/>
              </a:solidFill>
              <a:latin typeface="Arial"/>
              <a:ea typeface="Arial"/>
              <a:cs typeface="Arial"/>
              <a:sym typeface="Arial"/>
            </a:endParaRPr>
          </a:p>
          <a:p>
            <a:pPr>
              <a:spcBef>
                <a:spcPts val="0"/>
              </a:spcBef>
              <a:buNone/>
            </a:pPr>
            <a:endParaRPr sz="1900">
              <a:solidFill>
                <a:srgbClr val="262626"/>
              </a:solidFill>
              <a:latin typeface="Arial"/>
              <a:ea typeface="Arial"/>
              <a:cs typeface="Arial"/>
              <a:sym typeface="Arial"/>
            </a:endParaRPr>
          </a:p>
        </p:txBody>
      </p:sp>
      <p:sp>
        <p:nvSpPr>
          <p:cNvPr id="94" name="Shape 94"/>
          <p:cNvSpPr txBox="1">
            <a:spLocks noGrp="1"/>
          </p:cNvSpPr>
          <p:nvPr>
            <p:ph type="title"/>
          </p:nvPr>
        </p:nvSpPr>
        <p:spPr>
          <a:xfrm>
            <a:off x="457200" y="275303"/>
            <a:ext cx="8229600" cy="857400"/>
          </a:xfrm>
          <a:prstGeom prst="rect">
            <a:avLst/>
          </a:prstGeom>
          <a:noFill/>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solidFill>
                  <a:srgbClr val="000000"/>
                </a:solidFill>
                <a:latin typeface="Verdana"/>
                <a:ea typeface="Verdana"/>
                <a:cs typeface="Verdana"/>
                <a:sym typeface="Verdana"/>
              </a:rPr>
              <a:t>Lone Star Tick </a:t>
            </a:r>
          </a:p>
          <a:p>
            <a:pPr lvl="0">
              <a:spcBef>
                <a:spcPts val="0"/>
              </a:spcBef>
              <a:buNone/>
            </a:pPr>
            <a:r>
              <a:rPr lang="en" sz="3000">
                <a:solidFill>
                  <a:srgbClr val="000000"/>
                </a:solidFill>
                <a:latin typeface="Verdana"/>
                <a:ea typeface="Verdana"/>
                <a:cs typeface="Verdana"/>
                <a:sym typeface="Verdana"/>
              </a:rPr>
              <a:t>(</a:t>
            </a:r>
            <a:r>
              <a:rPr lang="en" sz="3000" i="1">
                <a:solidFill>
                  <a:srgbClr val="000000"/>
                </a:solidFill>
                <a:latin typeface="Verdana"/>
                <a:ea typeface="Verdana"/>
                <a:cs typeface="Verdana"/>
                <a:sym typeface="Verdana"/>
              </a:rPr>
              <a:t>Amblyomma americanum</a:t>
            </a:r>
            <a:r>
              <a:rPr lang="en" sz="3000">
                <a:solidFill>
                  <a:srgbClr val="000000"/>
                </a:solidFill>
                <a:latin typeface="Verdana"/>
                <a:ea typeface="Verdana"/>
                <a:cs typeface="Verdana"/>
                <a:sym typeface="Verdana"/>
              </a:rPr>
              <a:t>)</a:t>
            </a:r>
          </a:p>
        </p:txBody>
      </p:sp>
      <p:pic>
        <p:nvPicPr>
          <p:cNvPr id="95" name="Shape 95"/>
          <p:cNvPicPr preferRelativeResize="0"/>
          <p:nvPr/>
        </p:nvPicPr>
        <p:blipFill>
          <a:blip r:embed="rId3">
            <a:alphaModFix/>
          </a:blip>
          <a:stretch>
            <a:fillRect/>
          </a:stretch>
        </p:blipFill>
        <p:spPr>
          <a:xfrm>
            <a:off x="959200" y="3238087"/>
            <a:ext cx="905236" cy="857400"/>
          </a:xfrm>
          <a:prstGeom prst="rect">
            <a:avLst/>
          </a:prstGeom>
          <a:noFill/>
          <a:ln>
            <a:noFill/>
          </a:ln>
        </p:spPr>
      </p:pic>
      <p:pic>
        <p:nvPicPr>
          <p:cNvPr id="96" name="Shape 96"/>
          <p:cNvPicPr preferRelativeResize="0"/>
          <p:nvPr/>
        </p:nvPicPr>
        <p:blipFill>
          <a:blip r:embed="rId4">
            <a:alphaModFix/>
          </a:blip>
          <a:stretch>
            <a:fillRect/>
          </a:stretch>
        </p:blipFill>
        <p:spPr>
          <a:xfrm>
            <a:off x="2311325" y="3238012"/>
            <a:ext cx="905225" cy="857579"/>
          </a:xfrm>
          <a:prstGeom prst="rect">
            <a:avLst/>
          </a:prstGeom>
          <a:noFill/>
          <a:ln>
            <a:noFill/>
          </a:ln>
        </p:spPr>
      </p:pic>
      <p:pic>
        <p:nvPicPr>
          <p:cNvPr id="97" name="Shape 97"/>
          <p:cNvPicPr preferRelativeResize="0"/>
          <p:nvPr/>
        </p:nvPicPr>
        <p:blipFill>
          <a:blip r:embed="rId5">
            <a:alphaModFix/>
          </a:blip>
          <a:stretch>
            <a:fillRect/>
          </a:stretch>
        </p:blipFill>
        <p:spPr>
          <a:xfrm>
            <a:off x="3663450" y="3117361"/>
            <a:ext cx="1160700" cy="1097024"/>
          </a:xfrm>
          <a:prstGeom prst="rect">
            <a:avLst/>
          </a:prstGeom>
          <a:noFill/>
          <a:ln>
            <a:noFill/>
          </a:ln>
        </p:spPr>
      </p:pic>
      <p:pic>
        <p:nvPicPr>
          <p:cNvPr id="98" name="Shape 98"/>
          <p:cNvPicPr preferRelativeResize="0"/>
          <p:nvPr/>
        </p:nvPicPr>
        <p:blipFill>
          <a:blip r:embed="rId6">
            <a:alphaModFix/>
          </a:blip>
          <a:stretch>
            <a:fillRect/>
          </a:stretch>
        </p:blipFill>
        <p:spPr>
          <a:xfrm>
            <a:off x="5271050" y="3065083"/>
            <a:ext cx="1160699" cy="1095190"/>
          </a:xfrm>
          <a:prstGeom prst="rect">
            <a:avLst/>
          </a:prstGeom>
          <a:noFill/>
          <a:ln>
            <a:noFill/>
          </a:ln>
        </p:spPr>
      </p:pic>
      <p:pic>
        <p:nvPicPr>
          <p:cNvPr id="99" name="Shape 99"/>
          <p:cNvPicPr preferRelativeResize="0"/>
          <p:nvPr/>
        </p:nvPicPr>
        <p:blipFill>
          <a:blip r:embed="rId7">
            <a:alphaModFix/>
          </a:blip>
          <a:stretch>
            <a:fillRect/>
          </a:stretch>
        </p:blipFill>
        <p:spPr>
          <a:xfrm>
            <a:off x="6878650" y="3118180"/>
            <a:ext cx="1160699" cy="1097244"/>
          </a:xfrm>
          <a:prstGeom prst="rect">
            <a:avLst/>
          </a:prstGeom>
          <a:noFill/>
          <a:ln>
            <a:noFill/>
          </a:ln>
        </p:spPr>
      </p:pic>
      <p:sp>
        <p:nvSpPr>
          <p:cNvPr id="100" name="Shape 100"/>
          <p:cNvSpPr txBox="1"/>
          <p:nvPr/>
        </p:nvSpPr>
        <p:spPr>
          <a:xfrm>
            <a:off x="457200" y="4711150"/>
            <a:ext cx="2715900" cy="345000"/>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dk1"/>
                </a:solidFill>
              </a:rPr>
              <a:t>(Photo courtesy of www.tickencounter.org)</a:t>
            </a:r>
          </a:p>
        </p:txBody>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3385</Words>
  <Application>Microsoft Office PowerPoint</Application>
  <PresentationFormat>On-screen Show (16:9)</PresentationFormat>
  <Paragraphs>423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Droid Sans</vt:lpstr>
      <vt:lpstr>Impact</vt:lpstr>
      <vt:lpstr>Trebuchet MS</vt:lpstr>
      <vt:lpstr>Verdana</vt:lpstr>
      <vt:lpstr>light-gradient</vt:lpstr>
      <vt:lpstr> Tick-Borne Disease</vt:lpstr>
      <vt:lpstr>What is a zoonotic disease? </vt:lpstr>
      <vt:lpstr>What are ticks?</vt:lpstr>
      <vt:lpstr>Tick life cycle</vt:lpstr>
      <vt:lpstr>How Ticks Find Hosts</vt:lpstr>
      <vt:lpstr>Ticks in Kansas: in order of abundance</vt:lpstr>
      <vt:lpstr>American Dog Tick  (Dermacentor variabilis)</vt:lpstr>
      <vt:lpstr>PowerPoint Presentation</vt:lpstr>
      <vt:lpstr>Lone Star Tick  (Amblyomma americanum)</vt:lpstr>
      <vt:lpstr>Brown Dog Tick  (Rhipicephalus sanguineus)</vt:lpstr>
      <vt:lpstr>Tularemia</vt:lpstr>
      <vt:lpstr>Lyme Disease</vt:lpstr>
      <vt:lpstr>Babesiosis</vt:lpstr>
      <vt:lpstr>Anaplasmosis/Ehrlichiosis</vt:lpstr>
      <vt:lpstr>Southern Tick Associated Rash Illness (STARI)</vt:lpstr>
      <vt:lpstr>Heartland Virus</vt:lpstr>
      <vt:lpstr>Rocky Mountain Spotted Fever</vt:lpstr>
      <vt:lpstr>Canine Tick-Borne Disease Agents in the U.S.</vt:lpstr>
      <vt:lpstr>   </vt:lpstr>
      <vt:lpstr>Diagnosing Tick Borne Disease</vt:lpstr>
      <vt:lpstr>General Symptoms of Tick-Borne Disease</vt:lpstr>
      <vt:lpstr>Laboratory confirmation </vt:lpstr>
      <vt:lpstr>Laboratory Confirmation cont.</vt:lpstr>
      <vt:lpstr>     Prevention: Humans</vt:lpstr>
      <vt:lpstr>Prevention: Humans</vt:lpstr>
      <vt:lpstr>Prevention:Pets and Property</vt:lpstr>
      <vt:lpstr>Tick Bite Prevention Video (Youtube)</vt:lpstr>
      <vt:lpstr>Ticks and Ecology Connection</vt:lpstr>
      <vt:lpstr>Increased Tick Encounters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Tick-Borne Disease</dc:title>
  <dc:creator>Bethany Lamer</dc:creator>
  <cp:lastModifiedBy>Bethany Lamer</cp:lastModifiedBy>
  <cp:revision>1</cp:revision>
  <dcterms:modified xsi:type="dcterms:W3CDTF">2015-04-06T18:00:57Z</dcterms:modified>
</cp:coreProperties>
</file>